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6" r:id="rId2"/>
    <p:sldId id="257" r:id="rId3"/>
    <p:sldId id="258" r:id="rId4"/>
    <p:sldId id="259" r:id="rId5"/>
    <p:sldId id="260" r:id="rId6"/>
    <p:sldId id="261" r:id="rId7"/>
    <p:sldId id="262" r:id="rId8"/>
    <p:sldId id="263" r:id="rId9"/>
    <p:sldId id="266" r:id="rId10"/>
    <p:sldId id="268" r:id="rId11"/>
    <p:sldId id="269" r:id="rId12"/>
    <p:sldId id="270" r:id="rId13"/>
    <p:sldId id="271" r:id="rId14"/>
    <p:sldId id="272" r:id="rId15"/>
    <p:sldId id="273" r:id="rId16"/>
    <p:sldId id="274" r:id="rId17"/>
    <p:sldId id="275" r:id="rId18"/>
    <p:sldId id="276" r:id="rId19"/>
    <p:sldId id="277" r:id="rId20"/>
    <p:sldId id="26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0F1056-6069-00B9-C4CB-C6DDFB646B5C}" name="Cole, Aidan Patrick" initials="CP" userId="S::apcole@upenn.edu::9991dd56-70e3-40be-af0f-346a31f6ffd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77D89-159D-B737-490C-178C23B537E2}" v="1740" dt="2022-03-24T21:58:18.802"/>
    <p1510:client id="{A6753A36-86A6-76D5-A802-0F885B2A4DDD}" v="277" dt="2022-03-24T18:13:47.770"/>
    <p1510:client id="{AF0D15A3-775C-17A3-504F-86E93B8F7C3F}" v="1435" dt="2022-03-24T23:03:04.424"/>
    <p1510:client id="{ED25923B-89D7-472B-8A33-98C3E97C9FE5}" v="6675" dt="2022-02-17T22:23:23.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D862-8CFC-4659-B2CC-CEBEB25549E4}" type="datetimeFigureOut">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0D88F-AA66-4059-B0C1-6CD224E1FD14}" type="slidenum">
              <a:t>‹#›</a:t>
            </a:fld>
            <a:endParaRPr lang="en-US"/>
          </a:p>
        </p:txBody>
      </p:sp>
    </p:spTree>
    <p:extLst>
      <p:ext uri="{BB962C8B-B14F-4D97-AF65-F5344CB8AC3E}">
        <p14:creationId xmlns:p14="http://schemas.microsoft.com/office/powerpoint/2010/main" val="255931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7D0D88F-AA66-4059-B0C1-6CD224E1FD14}" type="slidenum">
              <a:t>3</a:t>
            </a:fld>
            <a:endParaRPr lang="en-US"/>
          </a:p>
        </p:txBody>
      </p:sp>
    </p:spTree>
    <p:extLst>
      <p:ext uri="{BB962C8B-B14F-4D97-AF65-F5344CB8AC3E}">
        <p14:creationId xmlns:p14="http://schemas.microsoft.com/office/powerpoint/2010/main" val="420038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782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665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497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3434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771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5821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069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160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2874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089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08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603001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AB15A-036B-45C7-86AC-B751616F9E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2" name="Title 1"/>
          <p:cNvSpPr>
            <a:spLocks noGrp="1"/>
          </p:cNvSpPr>
          <p:nvPr>
            <p:ph type="ctrTitle"/>
          </p:nvPr>
        </p:nvSpPr>
        <p:spPr>
          <a:xfrm>
            <a:off x="1069869" y="2471115"/>
            <a:ext cx="3882842" cy="2722164"/>
          </a:xfrm>
        </p:spPr>
        <p:txBody>
          <a:bodyPr>
            <a:noAutofit/>
          </a:bodyPr>
          <a:lstStyle/>
          <a:p>
            <a:pPr>
              <a:lnSpc>
                <a:spcPct val="90000"/>
              </a:lnSpc>
            </a:pPr>
            <a:r>
              <a:rPr lang="en-US" sz="5400" b="1" dirty="0">
                <a:cs typeface="Calibri Light"/>
              </a:rPr>
              <a:t>Predicting Sea Level Rise Vulnerability in Los Angeles</a:t>
            </a:r>
            <a:endParaRPr lang="en-US" sz="5400" b="1" dirty="0"/>
          </a:p>
        </p:txBody>
      </p:sp>
      <p:sp>
        <p:nvSpPr>
          <p:cNvPr id="3" name="Subtitle 2"/>
          <p:cNvSpPr>
            <a:spLocks noGrp="1"/>
          </p:cNvSpPr>
          <p:nvPr>
            <p:ph type="subTitle" idx="1"/>
          </p:nvPr>
        </p:nvSpPr>
        <p:spPr>
          <a:xfrm>
            <a:off x="986362" y="5312352"/>
            <a:ext cx="3882842" cy="882904"/>
          </a:xfrm>
        </p:spPr>
        <p:txBody>
          <a:bodyPr vert="horz" lIns="91440" tIns="45720" rIns="91440" bIns="45720" rtlCol="0" anchor="t">
            <a:normAutofit/>
          </a:bodyPr>
          <a:lstStyle/>
          <a:p>
            <a:r>
              <a:rPr lang="en-US" dirty="0">
                <a:cs typeface="Calibri"/>
              </a:rPr>
              <a:t>by Aidan Cole</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3B44-6B24-DDD2-2F16-4EBD11F55AE3}"/>
              </a:ext>
            </a:extLst>
          </p:cNvPr>
          <p:cNvSpPr>
            <a:spLocks noGrp="1"/>
          </p:cNvSpPr>
          <p:nvPr>
            <p:ph type="title"/>
          </p:nvPr>
        </p:nvSpPr>
        <p:spPr>
          <a:xfrm>
            <a:off x="316283" y="-73286"/>
            <a:ext cx="10515600" cy="1325563"/>
          </a:xfrm>
        </p:spPr>
        <p:txBody>
          <a:bodyPr/>
          <a:lstStyle/>
          <a:p>
            <a:r>
              <a:rPr lang="en-US" b="1">
                <a:cs typeface="Calibri Light"/>
              </a:rPr>
              <a:t>Method: Social Vulnerability Cont. </a:t>
            </a:r>
            <a:endParaRPr lang="en-US" b="1"/>
          </a:p>
        </p:txBody>
      </p:sp>
      <p:sp>
        <p:nvSpPr>
          <p:cNvPr id="3" name="Content Placeholder 2">
            <a:extLst>
              <a:ext uri="{FF2B5EF4-FFF2-40B4-BE49-F238E27FC236}">
                <a16:creationId xmlns:a16="http://schemas.microsoft.com/office/drawing/2014/main" id="{6CF10BB5-E587-A9C1-23FE-3DE45B1F4F07}"/>
              </a:ext>
            </a:extLst>
          </p:cNvPr>
          <p:cNvSpPr>
            <a:spLocks noGrp="1"/>
          </p:cNvSpPr>
          <p:nvPr>
            <p:ph idx="1"/>
          </p:nvPr>
        </p:nvSpPr>
        <p:spPr>
          <a:xfrm>
            <a:off x="793713" y="1636990"/>
            <a:ext cx="10515600" cy="4351338"/>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ea typeface="+mn-lt"/>
              <a:cs typeface="+mn-lt"/>
            </a:endParaRPr>
          </a:p>
          <a:p>
            <a:pPr marL="0" indent="0">
              <a:buNone/>
            </a:pPr>
            <a:r>
              <a:rPr lang="en-US" dirty="0">
                <a:ea typeface="+mn-lt"/>
                <a:cs typeface="+mn-lt"/>
              </a:rPr>
              <a:t>The Center of Disease Control also has its own way of calculating Social Vulnerability in which it uses United States Census data to examine social vulnerability at the Census tract level for 15 social factors (broken up into four groups), including: </a:t>
            </a:r>
            <a:endParaRPr lang="en-US">
              <a:cs typeface="Calibri"/>
            </a:endParaRPr>
          </a:p>
          <a:p>
            <a:pPr>
              <a:buNone/>
            </a:pPr>
            <a:r>
              <a:rPr lang="en-US" dirty="0">
                <a:ea typeface="+mn-lt"/>
                <a:cs typeface="+mn-lt"/>
              </a:rPr>
              <a:t>                    </a:t>
            </a:r>
            <a:endParaRPr lang="en-US">
              <a:cs typeface="Calibri"/>
            </a:endParaRPr>
          </a:p>
          <a:p>
            <a:pPr lvl="2" indent="0">
              <a:buNone/>
            </a:pPr>
            <a:endParaRPr lang="en-US" dirty="0">
              <a:cs typeface="Calibri" panose="020F0502020204030204"/>
            </a:endParaRPr>
          </a:p>
          <a:p>
            <a:pPr lvl="2" indent="0">
              <a:buNone/>
            </a:pPr>
            <a:endParaRPr lang="en-US" dirty="0">
              <a:cs typeface="Calibri" panose="020F0502020204030204"/>
            </a:endParaRPr>
          </a:p>
          <a:p>
            <a:pPr lvl="2" indent="0">
              <a:buNone/>
            </a:pPr>
            <a:endParaRPr lang="en-US" dirty="0">
              <a:cs typeface="Calibri" panose="020F0502020204030204"/>
            </a:endParaRP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E522363C-DFE5-1DEA-AF63-A9EBA6834065}"/>
              </a:ext>
            </a:extLst>
          </p:cNvPr>
          <p:cNvSpPr txBox="1"/>
          <p:nvPr/>
        </p:nvSpPr>
        <p:spPr>
          <a:xfrm>
            <a:off x="346629" y="4665127"/>
            <a:ext cx="2899774" cy="2229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b="1" dirty="0">
                <a:cs typeface="Calibri"/>
              </a:rPr>
              <a:t>1) Socioeconomic status </a:t>
            </a:r>
          </a:p>
          <a:p>
            <a:pPr marL="285750" indent="-285750">
              <a:lnSpc>
                <a:spcPct val="90000"/>
              </a:lnSpc>
              <a:spcBef>
                <a:spcPts val="1000"/>
              </a:spcBef>
              <a:buFont typeface="Arial"/>
              <a:buChar char="•"/>
            </a:pPr>
            <a:r>
              <a:rPr lang="en-US" dirty="0">
                <a:cs typeface="Calibri"/>
              </a:rPr>
              <a:t>Below poverty</a:t>
            </a:r>
          </a:p>
          <a:p>
            <a:pPr marL="285750" indent="-285750">
              <a:lnSpc>
                <a:spcPct val="90000"/>
              </a:lnSpc>
              <a:spcBef>
                <a:spcPts val="1000"/>
              </a:spcBef>
              <a:buFont typeface="Arial"/>
              <a:buChar char="•"/>
            </a:pPr>
            <a:r>
              <a:rPr lang="en-US" dirty="0">
                <a:cs typeface="Calibri"/>
              </a:rPr>
              <a:t>Unemployed</a:t>
            </a:r>
          </a:p>
          <a:p>
            <a:pPr marL="285750" indent="-285750">
              <a:lnSpc>
                <a:spcPct val="90000"/>
              </a:lnSpc>
              <a:spcBef>
                <a:spcPts val="1000"/>
              </a:spcBef>
              <a:buFont typeface="Arial"/>
              <a:buChar char="•"/>
            </a:pPr>
            <a:r>
              <a:rPr lang="en-US" dirty="0">
                <a:cs typeface="Calibri"/>
              </a:rPr>
              <a:t>Per capita income</a:t>
            </a:r>
          </a:p>
          <a:p>
            <a:pPr marL="285750" indent="-285750">
              <a:lnSpc>
                <a:spcPct val="90000"/>
              </a:lnSpc>
              <a:spcBef>
                <a:spcPts val="1000"/>
              </a:spcBef>
              <a:buFont typeface="Arial"/>
              <a:buChar char="•"/>
            </a:pPr>
            <a:r>
              <a:rPr lang="en-US" dirty="0">
                <a:cs typeface="Calibri"/>
              </a:rPr>
              <a:t>Educational attainment </a:t>
            </a:r>
          </a:p>
          <a:p>
            <a:pPr marL="228600" indent="-228600">
              <a:lnSpc>
                <a:spcPct val="90000"/>
              </a:lnSpc>
              <a:spcBef>
                <a:spcPts val="1000"/>
              </a:spcBef>
            </a:pPr>
            <a:endParaRPr lang="en-US">
              <a:cs typeface="Calibri"/>
            </a:endParaRPr>
          </a:p>
        </p:txBody>
      </p:sp>
      <p:sp>
        <p:nvSpPr>
          <p:cNvPr id="5" name="TextBox 4">
            <a:extLst>
              <a:ext uri="{FF2B5EF4-FFF2-40B4-BE49-F238E27FC236}">
                <a16:creationId xmlns:a16="http://schemas.microsoft.com/office/drawing/2014/main" id="{D2701043-DEA7-7EEE-2547-DADD20FE92EB}"/>
              </a:ext>
            </a:extLst>
          </p:cNvPr>
          <p:cNvSpPr txBox="1"/>
          <p:nvPr/>
        </p:nvSpPr>
        <p:spPr>
          <a:xfrm>
            <a:off x="8318271" y="4661864"/>
            <a:ext cx="4267199" cy="2158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4) Housing Type and Transportation </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multi-unit structures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mobile homes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crowding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no vehicle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group quarters/co-ops</a:t>
            </a:r>
            <a:endParaRPr lang="en-US" dirty="0"/>
          </a:p>
        </p:txBody>
      </p:sp>
      <p:sp>
        <p:nvSpPr>
          <p:cNvPr id="6" name="TextBox 5">
            <a:extLst>
              <a:ext uri="{FF2B5EF4-FFF2-40B4-BE49-F238E27FC236}">
                <a16:creationId xmlns:a16="http://schemas.microsoft.com/office/drawing/2014/main" id="{76D0F30A-561E-5852-E1C7-E656C53986EB}"/>
              </a:ext>
            </a:extLst>
          </p:cNvPr>
          <p:cNvSpPr txBox="1"/>
          <p:nvPr/>
        </p:nvSpPr>
        <p:spPr>
          <a:xfrm>
            <a:off x="5528464" y="4669041"/>
            <a:ext cx="4058431" cy="1467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3) Minority Status and Language </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minority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speaks English “less than well” </a:t>
            </a:r>
            <a:endParaRPr lang="en-US" dirty="0"/>
          </a:p>
        </p:txBody>
      </p:sp>
      <p:sp>
        <p:nvSpPr>
          <p:cNvPr id="7" name="TextBox 6">
            <a:extLst>
              <a:ext uri="{FF2B5EF4-FFF2-40B4-BE49-F238E27FC236}">
                <a16:creationId xmlns:a16="http://schemas.microsoft.com/office/drawing/2014/main" id="{A51A8C56-2470-518C-66B6-C1F3622FADAA}"/>
              </a:ext>
            </a:extLst>
          </p:cNvPr>
          <p:cNvSpPr txBox="1"/>
          <p:nvPr/>
        </p:nvSpPr>
        <p:spPr>
          <a:xfrm>
            <a:off x="2063272" y="4665777"/>
            <a:ext cx="4830869" cy="1844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2) Household Composition and Disability</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65 or older</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17 or younger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older than age 5 with disability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single-parent households </a:t>
            </a:r>
            <a:endParaRPr lang="en-US" dirty="0"/>
          </a:p>
        </p:txBody>
      </p:sp>
      <p:pic>
        <p:nvPicPr>
          <p:cNvPr id="8" name="Picture 8" descr="Logo&#10;&#10;Description automatically generated">
            <a:extLst>
              <a:ext uri="{FF2B5EF4-FFF2-40B4-BE49-F238E27FC236}">
                <a16:creationId xmlns:a16="http://schemas.microsoft.com/office/drawing/2014/main" id="{AC886D13-57A0-0424-CD2E-A2FCCE4B3828}"/>
              </a:ext>
            </a:extLst>
          </p:cNvPr>
          <p:cNvPicPr>
            <a:picLocks noChangeAspect="1"/>
          </p:cNvPicPr>
          <p:nvPr/>
        </p:nvPicPr>
        <p:blipFill>
          <a:blip r:embed="rId2"/>
          <a:stretch>
            <a:fillRect/>
          </a:stretch>
        </p:blipFill>
        <p:spPr>
          <a:xfrm>
            <a:off x="4920054" y="1119994"/>
            <a:ext cx="1412441" cy="1412441"/>
          </a:xfrm>
          <a:prstGeom prst="rect">
            <a:avLst/>
          </a:prstGeom>
        </p:spPr>
      </p:pic>
    </p:spTree>
    <p:extLst>
      <p:ext uri="{BB962C8B-B14F-4D97-AF65-F5344CB8AC3E}">
        <p14:creationId xmlns:p14="http://schemas.microsoft.com/office/powerpoint/2010/main" val="151846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AE07-5EFB-6D4C-52A9-A6693F16B514}"/>
              </a:ext>
            </a:extLst>
          </p:cNvPr>
          <p:cNvSpPr>
            <a:spLocks noGrp="1"/>
          </p:cNvSpPr>
          <p:nvPr>
            <p:ph type="title"/>
          </p:nvPr>
        </p:nvSpPr>
        <p:spPr>
          <a:xfrm>
            <a:off x="211899" y="-217"/>
            <a:ext cx="10515600" cy="1325563"/>
          </a:xfrm>
        </p:spPr>
        <p:txBody>
          <a:bodyPr/>
          <a:lstStyle/>
          <a:p>
            <a:r>
              <a:rPr lang="en-US" b="1" dirty="0">
                <a:cs typeface="Calibri Light"/>
              </a:rPr>
              <a:t>Method: Social Vulnerability Cont. </a:t>
            </a:r>
            <a:endParaRPr lang="en-US" b="1" dirty="0"/>
          </a:p>
        </p:txBody>
      </p:sp>
      <p:sp>
        <p:nvSpPr>
          <p:cNvPr id="3" name="Content Placeholder 2">
            <a:extLst>
              <a:ext uri="{FF2B5EF4-FFF2-40B4-BE49-F238E27FC236}">
                <a16:creationId xmlns:a16="http://schemas.microsoft.com/office/drawing/2014/main" id="{F08129A9-FDB6-488A-3213-1956F5E33268}"/>
              </a:ext>
            </a:extLst>
          </p:cNvPr>
          <p:cNvSpPr>
            <a:spLocks noGrp="1"/>
          </p:cNvSpPr>
          <p:nvPr>
            <p:ph idx="1"/>
          </p:nvPr>
        </p:nvSpPr>
        <p:spPr>
          <a:xfrm>
            <a:off x="602343" y="1018268"/>
            <a:ext cx="10515600" cy="5603195"/>
          </a:xfrm>
        </p:spPr>
        <p:txBody>
          <a:bodyPr vert="horz" lIns="91440" tIns="45720" rIns="91440" bIns="45720" rtlCol="0" anchor="t">
            <a:normAutofit fontScale="70000" lnSpcReduction="20000"/>
          </a:bodyPr>
          <a:lstStyle/>
          <a:p>
            <a:pPr marL="0" indent="0">
              <a:buNone/>
            </a:pPr>
            <a:r>
              <a:rPr lang="en-US" dirty="0">
                <a:ea typeface="+mn-lt"/>
                <a:cs typeface="+mn-lt"/>
              </a:rPr>
              <a:t>Using the FEMA and CDC models for social vulnerability as inspiration, and based on Los Angeles’ previously discussed unique context, I decided to use the following social factors in my social vulnerability calculation: </a:t>
            </a:r>
            <a:endParaRPr lang="en-US">
              <a:ea typeface="+mn-lt"/>
              <a:cs typeface="+mn-lt"/>
            </a:endParaRPr>
          </a:p>
          <a:p>
            <a:pPr marL="0" indent="0">
              <a:buNone/>
            </a:pPr>
            <a:endParaRPr lang="en-US" dirty="0">
              <a:ea typeface="+mn-lt"/>
              <a:cs typeface="+mn-lt"/>
            </a:endParaRPr>
          </a:p>
          <a:p>
            <a:pPr marL="971550" lvl="1" indent="-285750">
              <a:buFont typeface="Arial"/>
              <a:buChar char="•"/>
            </a:pPr>
            <a:r>
              <a:rPr lang="en-US" dirty="0">
                <a:ea typeface="+mn-lt"/>
                <a:cs typeface="+mn-lt"/>
              </a:rPr>
              <a:t>Racial context </a:t>
            </a:r>
            <a:endParaRPr lang="en-US">
              <a:ea typeface="+mn-lt"/>
              <a:cs typeface="+mn-lt"/>
            </a:endParaRPr>
          </a:p>
          <a:p>
            <a:pPr marL="971550" lvl="1" indent="-285750">
              <a:buFont typeface="Arial"/>
              <a:buChar char="•"/>
            </a:pPr>
            <a:r>
              <a:rPr lang="en-US" dirty="0">
                <a:ea typeface="+mn-lt"/>
                <a:cs typeface="+mn-lt"/>
              </a:rPr>
              <a:t>Immigrants and migrant laborers </a:t>
            </a:r>
            <a:endParaRPr lang="en-US"/>
          </a:p>
          <a:p>
            <a:pPr marL="971550" lvl="1" indent="-285750">
              <a:buFont typeface="Arial"/>
              <a:buChar char="•"/>
            </a:pPr>
            <a:r>
              <a:rPr lang="en-US" dirty="0">
                <a:ea typeface="+mn-lt"/>
                <a:cs typeface="+mn-lt"/>
              </a:rPr>
              <a:t>Populations with limited English proficiency </a:t>
            </a:r>
            <a:endParaRPr lang="en-US"/>
          </a:p>
          <a:p>
            <a:pPr marL="971550" lvl="1" indent="-285750">
              <a:buFont typeface="Arial"/>
              <a:buChar char="•"/>
            </a:pPr>
            <a:r>
              <a:rPr lang="en-US" dirty="0">
                <a:ea typeface="+mn-lt"/>
                <a:cs typeface="+mn-lt"/>
              </a:rPr>
              <a:t>Single-parent households </a:t>
            </a:r>
            <a:endParaRPr lang="en-US" dirty="0"/>
          </a:p>
          <a:p>
            <a:pPr marL="971550" lvl="1" indent="-285750">
              <a:buFont typeface="Arial"/>
              <a:buChar char="•"/>
            </a:pPr>
            <a:r>
              <a:rPr lang="en-US" dirty="0">
                <a:ea typeface="+mn-lt"/>
                <a:cs typeface="+mn-lt"/>
              </a:rPr>
              <a:t>Educational attainment </a:t>
            </a:r>
            <a:endParaRPr lang="en-US"/>
          </a:p>
          <a:p>
            <a:pPr marL="971550" lvl="1" indent="-285750">
              <a:buFont typeface="Arial"/>
              <a:buChar char="•"/>
            </a:pPr>
            <a:r>
              <a:rPr lang="en-US" dirty="0">
                <a:ea typeface="+mn-lt"/>
                <a:cs typeface="+mn-lt"/>
              </a:rPr>
              <a:t>Unemployment </a:t>
            </a:r>
            <a:endParaRPr lang="en-US" dirty="0"/>
          </a:p>
          <a:p>
            <a:pPr marL="971550" lvl="1" indent="-285750">
              <a:buFont typeface="Arial"/>
              <a:buChar char="•"/>
            </a:pPr>
            <a:r>
              <a:rPr lang="en-US" dirty="0">
                <a:ea typeface="+mn-lt"/>
                <a:cs typeface="+mn-lt"/>
              </a:rPr>
              <a:t>Per capita income </a:t>
            </a:r>
            <a:endParaRPr lang="en-US" dirty="0"/>
          </a:p>
          <a:p>
            <a:pPr marL="971550" lvl="1" indent="-285750">
              <a:buFont typeface="Arial"/>
              <a:buChar char="•"/>
            </a:pPr>
            <a:r>
              <a:rPr lang="en-US" dirty="0">
                <a:ea typeface="+mn-lt"/>
                <a:cs typeface="+mn-lt"/>
              </a:rPr>
              <a:t>Below poverty  </a:t>
            </a:r>
            <a:endParaRPr lang="en-US" dirty="0"/>
          </a:p>
          <a:p>
            <a:pPr marL="971550" lvl="1" indent="-285750">
              <a:buFont typeface="Arial"/>
              <a:buChar char="•"/>
            </a:pPr>
            <a:r>
              <a:rPr lang="en-US" dirty="0">
                <a:ea typeface="+mn-lt"/>
                <a:cs typeface="+mn-lt"/>
              </a:rPr>
              <a:t>Individuals experiencing homelessness or displacement  </a:t>
            </a:r>
            <a:endParaRPr lang="en-US"/>
          </a:p>
          <a:p>
            <a:pPr marL="971550" lvl="1" indent="-285750">
              <a:buFont typeface="Arial"/>
              <a:buChar char="•"/>
            </a:pPr>
            <a:r>
              <a:rPr lang="en-US" dirty="0">
                <a:ea typeface="+mn-lt"/>
                <a:cs typeface="+mn-lt"/>
              </a:rPr>
              <a:t>Populations over the age of 65 or under the age of 5 </a:t>
            </a:r>
            <a:endParaRPr lang="en-US"/>
          </a:p>
          <a:p>
            <a:pPr marL="971550" lvl="1" indent="-285750">
              <a:buFont typeface="Arial"/>
              <a:buChar char="•"/>
            </a:pPr>
            <a:r>
              <a:rPr lang="en-US" dirty="0">
                <a:ea typeface="+mn-lt"/>
                <a:cs typeface="+mn-lt"/>
              </a:rPr>
              <a:t>Populations with limited cognitive or physical abilities </a:t>
            </a:r>
            <a:endParaRPr lang="en-US"/>
          </a:p>
          <a:p>
            <a:pPr marL="971550" lvl="1" indent="-285750">
              <a:buFont typeface="Arial"/>
              <a:buChar char="•"/>
            </a:pPr>
            <a:r>
              <a:rPr lang="en-US" dirty="0">
                <a:ea typeface="+mn-lt"/>
                <a:cs typeface="+mn-lt"/>
              </a:rPr>
              <a:t>Institutionalized populations, such as those in prisons and nursing homes, or individuals going through reentry (group quarters) </a:t>
            </a:r>
            <a:endParaRPr lang="en-US" dirty="0"/>
          </a:p>
          <a:p>
            <a:pPr marL="971550" lvl="1" indent="-285750">
              <a:buFont typeface="Arial"/>
              <a:buChar char="•"/>
            </a:pPr>
            <a:r>
              <a:rPr lang="en-US" dirty="0">
                <a:ea typeface="+mn-lt"/>
                <a:cs typeface="+mn-lt"/>
              </a:rPr>
              <a:t>Renters (renter vs owner occupied) </a:t>
            </a:r>
            <a:endParaRPr lang="en-US" dirty="0"/>
          </a:p>
          <a:p>
            <a:pPr marL="971550" lvl="1" indent="-285750">
              <a:buFont typeface="Arial"/>
              <a:buChar char="•"/>
            </a:pPr>
            <a:r>
              <a:rPr lang="en-US" dirty="0">
                <a:ea typeface="+mn-lt"/>
                <a:cs typeface="+mn-lt"/>
              </a:rPr>
              <a:t>Individuals with lack of vehicle access </a:t>
            </a:r>
            <a:endParaRPr lang="en-US" dirty="0"/>
          </a:p>
          <a:p>
            <a:pPr marL="971550" lvl="1" indent="-285750">
              <a:buFont typeface="Arial"/>
              <a:buChar char="•"/>
            </a:pPr>
            <a:r>
              <a:rPr lang="en-US" dirty="0">
                <a:ea typeface="+mn-lt"/>
                <a:cs typeface="+mn-lt"/>
              </a:rPr>
              <a:t>Number of at-risk cultural centers  </a:t>
            </a:r>
            <a:endParaRPr lang="en-US" dirty="0"/>
          </a:p>
          <a:p>
            <a:pPr marL="971550" lvl="1" indent="-285750">
              <a:buFont typeface="Arial"/>
              <a:buChar char="•"/>
            </a:pPr>
            <a:r>
              <a:rPr lang="en-US" dirty="0">
                <a:ea typeface="+mn-lt"/>
                <a:cs typeface="+mn-lt"/>
              </a:rPr>
              <a:t>Redlining  </a:t>
            </a:r>
            <a:endParaRPr lang="en-US" dirty="0"/>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651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906A-EB01-5B57-4BB2-5CD45DE59F4B}"/>
              </a:ext>
            </a:extLst>
          </p:cNvPr>
          <p:cNvSpPr>
            <a:spLocks noGrp="1"/>
          </p:cNvSpPr>
          <p:nvPr>
            <p:ph type="title"/>
          </p:nvPr>
        </p:nvSpPr>
        <p:spPr>
          <a:xfrm>
            <a:off x="94343" y="-133803"/>
            <a:ext cx="10515600" cy="1325563"/>
          </a:xfrm>
        </p:spPr>
        <p:txBody>
          <a:bodyPr/>
          <a:lstStyle/>
          <a:p>
            <a:r>
              <a:rPr lang="en-US" b="1">
                <a:cs typeface="Calibri Light"/>
              </a:rPr>
              <a:t>Method: Physical Vulnerability </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D8D783EF-A5FD-A44A-69CA-EC145EE7471F}"/>
              </a:ext>
            </a:extLst>
          </p:cNvPr>
          <p:cNvSpPr>
            <a:spLocks noGrp="1"/>
          </p:cNvSpPr>
          <p:nvPr>
            <p:ph idx="1"/>
          </p:nvPr>
        </p:nvSpPr>
        <p:spPr>
          <a:xfrm>
            <a:off x="638629" y="1072697"/>
            <a:ext cx="10515600" cy="4351338"/>
          </a:xfrm>
        </p:spPr>
        <p:txBody>
          <a:bodyPr vert="horz" lIns="91440" tIns="45720" rIns="91440" bIns="45720" rtlCol="0" anchor="t">
            <a:normAutofit/>
          </a:bodyPr>
          <a:lstStyle/>
          <a:p>
            <a:pPr marL="0" indent="0">
              <a:buNone/>
            </a:pPr>
            <a:r>
              <a:rPr lang="en-US" dirty="0">
                <a:ea typeface="+mn-lt"/>
                <a:cs typeface="+mn-lt"/>
              </a:rPr>
              <a:t>A landmark paper published in 1994 by </a:t>
            </a:r>
            <a:r>
              <a:rPr lang="en-US" dirty="0" err="1">
                <a:ea typeface="+mn-lt"/>
                <a:cs typeface="+mn-lt"/>
              </a:rPr>
              <a:t>Gornitz</a:t>
            </a:r>
            <a:r>
              <a:rPr lang="en-US" dirty="0">
                <a:ea typeface="+mn-lt"/>
                <a:cs typeface="+mn-lt"/>
              </a:rPr>
              <a:t> et al established the Coastal Vulnerability Index (CVI), which highlights six physical variables that contribute to an area’s vulnerability to sea level rise. The table below shows these variables, their descriptions, and their relative weights: </a:t>
            </a:r>
            <a:endParaRPr lang="en-US" dirty="0">
              <a:cs typeface="Calibri" panose="020F0502020204030204"/>
            </a:endParaRPr>
          </a:p>
        </p:txBody>
      </p:sp>
      <p:pic>
        <p:nvPicPr>
          <p:cNvPr id="4" name="Picture 4" descr="A picture containing text, receipt, screenshot&#10;&#10;Description automatically generated">
            <a:extLst>
              <a:ext uri="{FF2B5EF4-FFF2-40B4-BE49-F238E27FC236}">
                <a16:creationId xmlns:a16="http://schemas.microsoft.com/office/drawing/2014/main" id="{C573E91A-78B2-7BB1-D745-A07EB783E84A}"/>
              </a:ext>
            </a:extLst>
          </p:cNvPr>
          <p:cNvPicPr>
            <a:picLocks noChangeAspect="1"/>
          </p:cNvPicPr>
          <p:nvPr/>
        </p:nvPicPr>
        <p:blipFill>
          <a:blip r:embed="rId2"/>
          <a:stretch>
            <a:fillRect/>
          </a:stretch>
        </p:blipFill>
        <p:spPr>
          <a:xfrm>
            <a:off x="2156565" y="3064736"/>
            <a:ext cx="7231693" cy="3452941"/>
          </a:xfrm>
          <a:prstGeom prst="rect">
            <a:avLst/>
          </a:prstGeom>
        </p:spPr>
      </p:pic>
    </p:spTree>
    <p:extLst>
      <p:ext uri="{BB962C8B-B14F-4D97-AF65-F5344CB8AC3E}">
        <p14:creationId xmlns:p14="http://schemas.microsoft.com/office/powerpoint/2010/main" val="265434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8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93A3E-7CA6-0DA9-6153-7173026FC120}"/>
              </a:ext>
            </a:extLst>
          </p:cNvPr>
          <p:cNvSpPr>
            <a:spLocks noGrp="1"/>
          </p:cNvSpPr>
          <p:nvPr>
            <p:ph type="title"/>
          </p:nvPr>
        </p:nvSpPr>
        <p:spPr>
          <a:xfrm>
            <a:off x="138830" y="-167231"/>
            <a:ext cx="10515600" cy="1325563"/>
          </a:xfrm>
        </p:spPr>
        <p:txBody>
          <a:bodyPr/>
          <a:lstStyle/>
          <a:p>
            <a:r>
              <a:rPr lang="en-US" b="1" dirty="0">
                <a:cs typeface="Calibri Light"/>
              </a:rPr>
              <a:t>Method: Physical Vulnerability Cont.</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8A33262C-53D8-7C19-DD92-00B05B407D18}"/>
              </a:ext>
            </a:extLst>
          </p:cNvPr>
          <p:cNvSpPr>
            <a:spLocks noGrp="1"/>
          </p:cNvSpPr>
          <p:nvPr>
            <p:ph idx="1"/>
          </p:nvPr>
        </p:nvSpPr>
        <p:spPr>
          <a:xfrm>
            <a:off x="337159" y="1000995"/>
            <a:ext cx="11716010" cy="5530872"/>
          </a:xfrm>
        </p:spPr>
        <p:txBody>
          <a:bodyPr vert="horz" lIns="91440" tIns="45720" rIns="91440" bIns="45720" rtlCol="0" anchor="t">
            <a:normAutofit lnSpcReduction="10000"/>
          </a:bodyPr>
          <a:lstStyle/>
          <a:p>
            <a:pPr marL="0" indent="0">
              <a:buNone/>
            </a:pPr>
            <a:r>
              <a:rPr lang="en-US" dirty="0">
                <a:ea typeface="+mn-lt"/>
                <a:cs typeface="+mn-lt"/>
              </a:rPr>
              <a:t>Using these variables as my initial physical vulnerability framework, I devised a new way to calculate CVI, including the following factors (would love to hear recommendations on this): </a:t>
            </a:r>
            <a:endParaRPr lang="en-US" dirty="0">
              <a:cs typeface="Calibri" panose="020F0502020204030204"/>
            </a:endParaRPr>
          </a:p>
          <a:p>
            <a:pPr marL="0" indent="0">
              <a:buNone/>
            </a:pPr>
            <a:endParaRPr lang="en-US" dirty="0">
              <a:ea typeface="+mn-lt"/>
              <a:cs typeface="+mn-lt"/>
            </a:endParaRPr>
          </a:p>
          <a:p>
            <a:pPr lvl="1"/>
            <a:r>
              <a:rPr lang="en-US" dirty="0">
                <a:ea typeface="+mn-lt"/>
                <a:cs typeface="+mn-lt"/>
              </a:rPr>
              <a:t>% of green space/infrastructure/tree canopy </a:t>
            </a:r>
            <a:endParaRPr lang="en-US" dirty="0"/>
          </a:p>
          <a:p>
            <a:pPr lvl="1"/>
            <a:r>
              <a:rPr lang="en-US" dirty="0">
                <a:ea typeface="+mn-lt"/>
                <a:cs typeface="+mn-lt"/>
              </a:rPr>
              <a:t>Proximity to water </a:t>
            </a:r>
            <a:endParaRPr lang="en-US" dirty="0"/>
          </a:p>
          <a:p>
            <a:pPr lvl="1"/>
            <a:r>
              <a:rPr lang="en-US" dirty="0">
                <a:ea typeface="+mn-lt"/>
                <a:cs typeface="+mn-lt"/>
              </a:rPr>
              <a:t>Elevation </a:t>
            </a:r>
            <a:endParaRPr lang="en-US" dirty="0"/>
          </a:p>
          <a:p>
            <a:pPr lvl="1"/>
            <a:r>
              <a:rPr lang="en-US" dirty="0">
                <a:ea typeface="+mn-lt"/>
                <a:cs typeface="+mn-lt"/>
              </a:rPr>
              <a:t>Mean wave height </a:t>
            </a:r>
          </a:p>
          <a:p>
            <a:pPr lvl="1"/>
            <a:r>
              <a:rPr lang="en-US" dirty="0">
                <a:ea typeface="+mn-lt"/>
                <a:cs typeface="+mn-lt"/>
              </a:rPr>
              <a:t>Coastal slope (%)</a:t>
            </a:r>
          </a:p>
          <a:p>
            <a:pPr lvl="1"/>
            <a:r>
              <a:rPr lang="en-US" dirty="0">
                <a:ea typeface="+mn-lt"/>
                <a:cs typeface="+mn-lt"/>
              </a:rPr>
              <a:t>Relative sea level change </a:t>
            </a:r>
            <a:endParaRPr lang="en-US" dirty="0"/>
          </a:p>
          <a:p>
            <a:pPr lvl="1"/>
            <a:r>
              <a:rPr lang="en-US">
                <a:ea typeface="+mn-lt"/>
                <a:cs typeface="+mn-lt"/>
              </a:rPr>
              <a:t>Proximity to and number of medical and emergency assistance locations </a:t>
            </a:r>
            <a:endParaRPr lang="en-US"/>
          </a:p>
          <a:p>
            <a:pPr lvl="1"/>
            <a:r>
              <a:rPr lang="en-US" dirty="0">
                <a:ea typeface="+mn-lt"/>
                <a:cs typeface="+mn-lt"/>
              </a:rPr>
              <a:t>Proximity to Ballona Wetlands Ecological Preserve </a:t>
            </a:r>
          </a:p>
          <a:p>
            <a:pPr lvl="1"/>
            <a:r>
              <a:rPr lang="en-US" dirty="0">
                <a:ea typeface="+mn-lt"/>
                <a:cs typeface="+mn-lt"/>
              </a:rPr>
              <a:t>% property ownership or land use (ex. residential, commercial) </a:t>
            </a:r>
            <a:endParaRPr lang="en-US" dirty="0"/>
          </a:p>
          <a:p>
            <a:pPr lvl="1"/>
            <a:r>
              <a:rPr lang="en-US">
                <a:cs typeface="Calibri" panose="020F0502020204030204"/>
              </a:rPr>
              <a:t>Relative "pollution burden" </a:t>
            </a:r>
            <a:endParaRPr lang="en-US" dirty="0">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17752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B677-69B3-3F44-A1E4-E0ECEC1A4F62}"/>
              </a:ext>
            </a:extLst>
          </p:cNvPr>
          <p:cNvSpPr>
            <a:spLocks noGrp="1"/>
          </p:cNvSpPr>
          <p:nvPr>
            <p:ph type="title"/>
          </p:nvPr>
        </p:nvSpPr>
        <p:spPr>
          <a:xfrm>
            <a:off x="170145" y="-146354"/>
            <a:ext cx="10515600" cy="1325563"/>
          </a:xfrm>
        </p:spPr>
        <p:txBody>
          <a:bodyPr/>
          <a:lstStyle/>
          <a:p>
            <a:r>
              <a:rPr lang="en-US" b="1" dirty="0">
                <a:cs typeface="Calibri Light"/>
              </a:rPr>
              <a:t>Method: Physical Vulnerability Cont.</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B0E8B426-AC72-7398-3909-28AE74149E1F}"/>
              </a:ext>
            </a:extLst>
          </p:cNvPr>
          <p:cNvSpPr>
            <a:spLocks noGrp="1"/>
          </p:cNvSpPr>
          <p:nvPr>
            <p:ph idx="1"/>
          </p:nvPr>
        </p:nvSpPr>
        <p:spPr>
          <a:xfrm>
            <a:off x="733817" y="969680"/>
            <a:ext cx="10515600" cy="4351338"/>
          </a:xfrm>
        </p:spPr>
        <p:txBody>
          <a:bodyPr vert="horz" lIns="91440" tIns="45720" rIns="91440" bIns="45720" rtlCol="0" anchor="t">
            <a:normAutofit fontScale="92500"/>
          </a:bodyPr>
          <a:lstStyle/>
          <a:p>
            <a:pPr marL="0" indent="0">
              <a:buNone/>
            </a:pPr>
            <a:r>
              <a:rPr lang="en-US" dirty="0">
                <a:cs typeface="Calibri" panose="020F0502020204030204"/>
              </a:rPr>
              <a:t>The California Office of Environmental Health Hazard Assessment (OEHHA) provides a screening methodology that identifies the factors that contribute to a community's relative "pollution burden": </a:t>
            </a:r>
          </a:p>
          <a:p>
            <a:pPr marL="457200" indent="-457200"/>
            <a:r>
              <a:rPr lang="en-US" dirty="0">
                <a:cs typeface="Calibri" panose="020F0502020204030204"/>
              </a:rPr>
              <a:t>Pollution burden = the average of pollution indicators (drinking water contaminant index, toxic release concentrations, groundwater threats, impaired water bodies, and solid/hazardous waste concentrations, etc.) </a:t>
            </a:r>
          </a:p>
          <a:p>
            <a:pPr marL="457200" indent="-457200"/>
            <a:r>
              <a:rPr lang="en-US" dirty="0">
                <a:cs typeface="Calibri" panose="020F0502020204030204"/>
              </a:rPr>
              <a:t>Because inundated water acts as a </a:t>
            </a:r>
            <a:r>
              <a:rPr lang="en-US" dirty="0" err="1">
                <a:cs typeface="Calibri" panose="020F0502020204030204"/>
              </a:rPr>
              <a:t>conveyant</a:t>
            </a:r>
            <a:r>
              <a:rPr lang="en-US" dirty="0">
                <a:cs typeface="Calibri" panose="020F0502020204030204"/>
              </a:rPr>
              <a:t> for pollutants to get into our water systems (human/environmental health implications), then the relative pollution burden in an area factors into that area's vulnerability (should I factor this into physical or social vulnerability?)  </a:t>
            </a:r>
          </a:p>
        </p:txBody>
      </p:sp>
      <p:pic>
        <p:nvPicPr>
          <p:cNvPr id="4" name="Picture 4" descr="A picture containing text, clipart&#10;&#10;Description automatically generated">
            <a:extLst>
              <a:ext uri="{FF2B5EF4-FFF2-40B4-BE49-F238E27FC236}">
                <a16:creationId xmlns:a16="http://schemas.microsoft.com/office/drawing/2014/main" id="{BFAEE116-3388-BC4E-E891-2A69B89400A7}"/>
              </a:ext>
            </a:extLst>
          </p:cNvPr>
          <p:cNvPicPr>
            <a:picLocks noChangeAspect="1"/>
          </p:cNvPicPr>
          <p:nvPr/>
        </p:nvPicPr>
        <p:blipFill>
          <a:blip r:embed="rId2"/>
          <a:stretch>
            <a:fillRect/>
          </a:stretch>
        </p:blipFill>
        <p:spPr>
          <a:xfrm>
            <a:off x="3325660" y="4920130"/>
            <a:ext cx="4496843" cy="1412287"/>
          </a:xfrm>
          <a:prstGeom prst="rect">
            <a:avLst/>
          </a:prstGeom>
        </p:spPr>
      </p:pic>
    </p:spTree>
    <p:extLst>
      <p:ext uri="{BB962C8B-B14F-4D97-AF65-F5344CB8AC3E}">
        <p14:creationId xmlns:p14="http://schemas.microsoft.com/office/powerpoint/2010/main" val="93296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41CB-CF4A-2526-93A3-632BD43A7E01}"/>
              </a:ext>
            </a:extLst>
          </p:cNvPr>
          <p:cNvSpPr>
            <a:spLocks noGrp="1"/>
          </p:cNvSpPr>
          <p:nvPr>
            <p:ph type="title"/>
          </p:nvPr>
        </p:nvSpPr>
        <p:spPr>
          <a:xfrm>
            <a:off x="211899" y="-217"/>
            <a:ext cx="10515600" cy="1325563"/>
          </a:xfrm>
        </p:spPr>
        <p:txBody>
          <a:bodyPr/>
          <a:lstStyle/>
          <a:p>
            <a:r>
              <a:rPr lang="en-US" b="1" dirty="0">
                <a:cs typeface="Calibri Light"/>
              </a:rPr>
              <a:t>Results so far </a:t>
            </a:r>
          </a:p>
        </p:txBody>
      </p:sp>
      <p:pic>
        <p:nvPicPr>
          <p:cNvPr id="6" name="Picture 6" descr="Table&#10;&#10;Description automatically generated">
            <a:extLst>
              <a:ext uri="{FF2B5EF4-FFF2-40B4-BE49-F238E27FC236}">
                <a16:creationId xmlns:a16="http://schemas.microsoft.com/office/drawing/2014/main" id="{F97F4D20-F23B-F252-1E14-E3DAD0DE902B}"/>
              </a:ext>
            </a:extLst>
          </p:cNvPr>
          <p:cNvPicPr>
            <a:picLocks noChangeAspect="1"/>
          </p:cNvPicPr>
          <p:nvPr/>
        </p:nvPicPr>
        <p:blipFill>
          <a:blip r:embed="rId2"/>
          <a:stretch>
            <a:fillRect/>
          </a:stretch>
        </p:blipFill>
        <p:spPr>
          <a:xfrm>
            <a:off x="131523" y="1161452"/>
            <a:ext cx="5655501" cy="3595644"/>
          </a:xfrm>
          <a:prstGeom prst="rect">
            <a:avLst/>
          </a:prstGeom>
        </p:spPr>
      </p:pic>
      <p:sp>
        <p:nvSpPr>
          <p:cNvPr id="7" name="TextBox 6">
            <a:extLst>
              <a:ext uri="{FF2B5EF4-FFF2-40B4-BE49-F238E27FC236}">
                <a16:creationId xmlns:a16="http://schemas.microsoft.com/office/drawing/2014/main" id="{0D8B6B1D-A57B-78D8-F3AA-9710FD50AD90}"/>
              </a:ext>
            </a:extLst>
          </p:cNvPr>
          <p:cNvSpPr txBox="1"/>
          <p:nvPr/>
        </p:nvSpPr>
        <p:spPr>
          <a:xfrm>
            <a:off x="1029222" y="497492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Easier way to find Census variables? </a:t>
            </a:r>
          </a:p>
        </p:txBody>
      </p:sp>
      <p:sp>
        <p:nvSpPr>
          <p:cNvPr id="8" name="TextBox 7">
            <a:extLst>
              <a:ext uri="{FF2B5EF4-FFF2-40B4-BE49-F238E27FC236}">
                <a16:creationId xmlns:a16="http://schemas.microsoft.com/office/drawing/2014/main" id="{E11A9CA3-882D-F4F4-2F93-B4F949CFD869}"/>
              </a:ext>
            </a:extLst>
          </p:cNvPr>
          <p:cNvSpPr txBox="1"/>
          <p:nvPr/>
        </p:nvSpPr>
        <p:spPr>
          <a:xfrm>
            <a:off x="7713217" y="4767488"/>
            <a:ext cx="2743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Having trouble filtering out Census tracts that are in LA County but not the City, also those that physically cannot be impacted by sea level rise (SFV, Calabasas, Pasadena)</a:t>
            </a:r>
          </a:p>
        </p:txBody>
      </p:sp>
      <p:pic>
        <p:nvPicPr>
          <p:cNvPr id="3" name="Picture 4" descr="Map&#10;&#10;Description automatically generated">
            <a:extLst>
              <a:ext uri="{FF2B5EF4-FFF2-40B4-BE49-F238E27FC236}">
                <a16:creationId xmlns:a16="http://schemas.microsoft.com/office/drawing/2014/main" id="{2D4CD7AA-6A01-C723-5E8D-1FED34718132}"/>
              </a:ext>
            </a:extLst>
          </p:cNvPr>
          <p:cNvPicPr>
            <a:picLocks noChangeAspect="1"/>
          </p:cNvPicPr>
          <p:nvPr/>
        </p:nvPicPr>
        <p:blipFill>
          <a:blip r:embed="rId3"/>
          <a:stretch>
            <a:fillRect/>
          </a:stretch>
        </p:blipFill>
        <p:spPr>
          <a:xfrm>
            <a:off x="7163934" y="180749"/>
            <a:ext cx="3941989" cy="4410074"/>
          </a:xfrm>
          <a:prstGeom prst="rect">
            <a:avLst/>
          </a:prstGeom>
        </p:spPr>
      </p:pic>
      <p:sp>
        <p:nvSpPr>
          <p:cNvPr id="4" name="Oval 3">
            <a:extLst>
              <a:ext uri="{FF2B5EF4-FFF2-40B4-BE49-F238E27FC236}">
                <a16:creationId xmlns:a16="http://schemas.microsoft.com/office/drawing/2014/main" id="{704229C5-B62C-A3C9-3675-F5DED851B745}"/>
              </a:ext>
            </a:extLst>
          </p:cNvPr>
          <p:cNvSpPr/>
          <p:nvPr/>
        </p:nvSpPr>
        <p:spPr>
          <a:xfrm>
            <a:off x="7162801" y="2255157"/>
            <a:ext cx="3574140" cy="24039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AE1A2D2-24B5-AF9A-D6B8-7ED353B9587C}"/>
              </a:ext>
            </a:extLst>
          </p:cNvPr>
          <p:cNvCxnSpPr/>
          <p:nvPr/>
        </p:nvCxnSpPr>
        <p:spPr>
          <a:xfrm flipV="1">
            <a:off x="6797457" y="2737981"/>
            <a:ext cx="1394565" cy="106888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TextBox 8">
            <a:extLst>
              <a:ext uri="{FF2B5EF4-FFF2-40B4-BE49-F238E27FC236}">
                <a16:creationId xmlns:a16="http://schemas.microsoft.com/office/drawing/2014/main" id="{74D88CBA-F9EB-7CDB-71D5-3DAF26626907}"/>
              </a:ext>
            </a:extLst>
          </p:cNvPr>
          <p:cNvSpPr txBox="1"/>
          <p:nvPr/>
        </p:nvSpPr>
        <p:spPr>
          <a:xfrm>
            <a:off x="5817165" y="3865192"/>
            <a:ext cx="13444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Really rich area</a:t>
            </a:r>
          </a:p>
        </p:txBody>
      </p:sp>
      <p:cxnSp>
        <p:nvCxnSpPr>
          <p:cNvPr id="10" name="Straight Arrow Connector 9">
            <a:extLst>
              <a:ext uri="{FF2B5EF4-FFF2-40B4-BE49-F238E27FC236}">
                <a16:creationId xmlns:a16="http://schemas.microsoft.com/office/drawing/2014/main" id="{86035EE4-636A-6206-F42C-A2E239665E0C}"/>
              </a:ext>
            </a:extLst>
          </p:cNvPr>
          <p:cNvCxnSpPr>
            <a:cxnSpLocks/>
          </p:cNvCxnSpPr>
          <p:nvPr/>
        </p:nvCxnSpPr>
        <p:spPr>
          <a:xfrm flipH="1">
            <a:off x="9538568" y="3305826"/>
            <a:ext cx="1736941" cy="11127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id="{F52A5FEE-E974-8FF6-5574-5468F0DDD6F3}"/>
              </a:ext>
            </a:extLst>
          </p:cNvPr>
          <p:cNvSpPr txBox="1"/>
          <p:nvPr/>
        </p:nvSpPr>
        <p:spPr>
          <a:xfrm>
            <a:off x="11262725" y="2943355"/>
            <a:ext cx="9791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Much poorer area</a:t>
            </a:r>
          </a:p>
        </p:txBody>
      </p:sp>
    </p:spTree>
    <p:extLst>
      <p:ext uri="{BB962C8B-B14F-4D97-AF65-F5344CB8AC3E}">
        <p14:creationId xmlns:p14="http://schemas.microsoft.com/office/powerpoint/2010/main" val="66657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7680-ACDB-4060-628F-1F671F4B9237}"/>
              </a:ext>
            </a:extLst>
          </p:cNvPr>
          <p:cNvSpPr>
            <a:spLocks noGrp="1"/>
          </p:cNvSpPr>
          <p:nvPr>
            <p:ph type="title"/>
          </p:nvPr>
        </p:nvSpPr>
        <p:spPr>
          <a:xfrm>
            <a:off x="65762" y="-217"/>
            <a:ext cx="10515600" cy="1325563"/>
          </a:xfrm>
        </p:spPr>
        <p:txBody>
          <a:bodyPr/>
          <a:lstStyle/>
          <a:p>
            <a:r>
              <a:rPr lang="en-US" b="1" dirty="0">
                <a:cs typeface="Calibri Light"/>
              </a:rPr>
              <a:t>Results so far Cont. </a:t>
            </a:r>
            <a:endParaRPr lang="en-US" b="1" dirty="0"/>
          </a:p>
        </p:txBody>
      </p:sp>
      <p:pic>
        <p:nvPicPr>
          <p:cNvPr id="4" name="Picture 4" descr="Map&#10;&#10;Description automatically generated">
            <a:extLst>
              <a:ext uri="{FF2B5EF4-FFF2-40B4-BE49-F238E27FC236}">
                <a16:creationId xmlns:a16="http://schemas.microsoft.com/office/drawing/2014/main" id="{8F0F8AFB-A9C4-6145-69D5-19803501BBE4}"/>
              </a:ext>
            </a:extLst>
          </p:cNvPr>
          <p:cNvPicPr>
            <a:picLocks noGrp="1" noChangeAspect="1"/>
          </p:cNvPicPr>
          <p:nvPr>
            <p:ph idx="1"/>
          </p:nvPr>
        </p:nvPicPr>
        <p:blipFill>
          <a:blip r:embed="rId2"/>
          <a:stretch>
            <a:fillRect/>
          </a:stretch>
        </p:blipFill>
        <p:spPr>
          <a:xfrm>
            <a:off x="148440" y="926557"/>
            <a:ext cx="3379159" cy="3130051"/>
          </a:xfrm>
        </p:spPr>
      </p:pic>
      <p:pic>
        <p:nvPicPr>
          <p:cNvPr id="6" name="Picture 6" descr="Map&#10;&#10;Description automatically generated">
            <a:extLst>
              <a:ext uri="{FF2B5EF4-FFF2-40B4-BE49-F238E27FC236}">
                <a16:creationId xmlns:a16="http://schemas.microsoft.com/office/drawing/2014/main" id="{CE4CACD2-9EDB-C0B3-5ADA-02C0F6405B9E}"/>
              </a:ext>
            </a:extLst>
          </p:cNvPr>
          <p:cNvPicPr>
            <a:picLocks noChangeAspect="1"/>
          </p:cNvPicPr>
          <p:nvPr/>
        </p:nvPicPr>
        <p:blipFill>
          <a:blip r:embed="rId3"/>
          <a:stretch>
            <a:fillRect/>
          </a:stretch>
        </p:blipFill>
        <p:spPr>
          <a:xfrm>
            <a:off x="4800948" y="225705"/>
            <a:ext cx="3463446" cy="3209970"/>
          </a:xfrm>
          <a:prstGeom prst="rect">
            <a:avLst/>
          </a:prstGeom>
        </p:spPr>
      </p:pic>
      <p:pic>
        <p:nvPicPr>
          <p:cNvPr id="8" name="Picture 8" descr="Map&#10;&#10;Description automatically generated">
            <a:extLst>
              <a:ext uri="{FF2B5EF4-FFF2-40B4-BE49-F238E27FC236}">
                <a16:creationId xmlns:a16="http://schemas.microsoft.com/office/drawing/2014/main" id="{6B4E556E-B0DF-7AD4-68F8-6F5BB9A5EA2F}"/>
              </a:ext>
            </a:extLst>
          </p:cNvPr>
          <p:cNvPicPr>
            <a:picLocks noChangeAspect="1"/>
          </p:cNvPicPr>
          <p:nvPr/>
        </p:nvPicPr>
        <p:blipFill>
          <a:blip r:embed="rId4"/>
          <a:stretch>
            <a:fillRect/>
          </a:stretch>
        </p:blipFill>
        <p:spPr>
          <a:xfrm>
            <a:off x="3624521" y="3768905"/>
            <a:ext cx="3233803" cy="2969888"/>
          </a:xfrm>
          <a:prstGeom prst="rect">
            <a:avLst/>
          </a:prstGeom>
        </p:spPr>
      </p:pic>
      <p:sp>
        <p:nvSpPr>
          <p:cNvPr id="9" name="TextBox 8">
            <a:extLst>
              <a:ext uri="{FF2B5EF4-FFF2-40B4-BE49-F238E27FC236}">
                <a16:creationId xmlns:a16="http://schemas.microsoft.com/office/drawing/2014/main" id="{A6B272CA-A60E-1395-A2DC-9BCDD80FD711}"/>
              </a:ext>
            </a:extLst>
          </p:cNvPr>
          <p:cNvSpPr txBox="1"/>
          <p:nvPr/>
        </p:nvSpPr>
        <p:spPr>
          <a:xfrm>
            <a:off x="6902164" y="5110991"/>
            <a:ext cx="41315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Notice the Southern-most part of the City is mostly non-white and low income. Coincidentally, this is also the area with the highest percentage of renters and single parent households. </a:t>
            </a:r>
          </a:p>
        </p:txBody>
      </p:sp>
      <p:pic>
        <p:nvPicPr>
          <p:cNvPr id="3" name="Picture 4" descr="Map&#10;&#10;Description automatically generated">
            <a:extLst>
              <a:ext uri="{FF2B5EF4-FFF2-40B4-BE49-F238E27FC236}">
                <a16:creationId xmlns:a16="http://schemas.microsoft.com/office/drawing/2014/main" id="{77776C90-9AAA-F90F-054F-EB1224A8FA5A}"/>
              </a:ext>
            </a:extLst>
          </p:cNvPr>
          <p:cNvPicPr>
            <a:picLocks noChangeAspect="1"/>
          </p:cNvPicPr>
          <p:nvPr/>
        </p:nvPicPr>
        <p:blipFill>
          <a:blip r:embed="rId5"/>
          <a:stretch>
            <a:fillRect/>
          </a:stretch>
        </p:blipFill>
        <p:spPr>
          <a:xfrm>
            <a:off x="8746646" y="924430"/>
            <a:ext cx="3442569" cy="4090812"/>
          </a:xfrm>
          <a:prstGeom prst="rect">
            <a:avLst/>
          </a:prstGeom>
        </p:spPr>
      </p:pic>
    </p:spTree>
    <p:extLst>
      <p:ext uri="{BB962C8B-B14F-4D97-AF65-F5344CB8AC3E}">
        <p14:creationId xmlns:p14="http://schemas.microsoft.com/office/powerpoint/2010/main" val="3122494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911A-299F-A67A-A18D-4CD7B12C8258}"/>
              </a:ext>
            </a:extLst>
          </p:cNvPr>
          <p:cNvSpPr>
            <a:spLocks noGrp="1"/>
          </p:cNvSpPr>
          <p:nvPr>
            <p:ph type="title"/>
          </p:nvPr>
        </p:nvSpPr>
        <p:spPr>
          <a:xfrm>
            <a:off x="117953" y="-135916"/>
            <a:ext cx="10515600" cy="1325563"/>
          </a:xfrm>
        </p:spPr>
        <p:txBody>
          <a:bodyPr/>
          <a:lstStyle/>
          <a:p>
            <a:r>
              <a:rPr lang="en-US" b="1" dirty="0">
                <a:cs typeface="Calibri Light"/>
              </a:rPr>
              <a:t>Results so far Cont. </a:t>
            </a:r>
            <a:endParaRPr lang="en-US" b="1" dirty="0"/>
          </a:p>
        </p:txBody>
      </p:sp>
      <p:pic>
        <p:nvPicPr>
          <p:cNvPr id="4" name="Picture 4" descr="Map&#10;&#10;Description automatically generated">
            <a:extLst>
              <a:ext uri="{FF2B5EF4-FFF2-40B4-BE49-F238E27FC236}">
                <a16:creationId xmlns:a16="http://schemas.microsoft.com/office/drawing/2014/main" id="{67CEECCF-9F5E-2789-3651-BBFD0E051ECD}"/>
              </a:ext>
            </a:extLst>
          </p:cNvPr>
          <p:cNvPicPr>
            <a:picLocks noGrp="1" noChangeAspect="1"/>
          </p:cNvPicPr>
          <p:nvPr>
            <p:ph idx="1"/>
          </p:nvPr>
        </p:nvPicPr>
        <p:blipFill>
          <a:blip r:embed="rId2"/>
          <a:stretch>
            <a:fillRect/>
          </a:stretch>
        </p:blipFill>
        <p:spPr>
          <a:xfrm>
            <a:off x="369111" y="1522913"/>
            <a:ext cx="2821259" cy="3547584"/>
          </a:xfrm>
        </p:spPr>
      </p:pic>
      <p:pic>
        <p:nvPicPr>
          <p:cNvPr id="5" name="Picture 5" descr="Map&#10;&#10;Description automatically generated">
            <a:extLst>
              <a:ext uri="{FF2B5EF4-FFF2-40B4-BE49-F238E27FC236}">
                <a16:creationId xmlns:a16="http://schemas.microsoft.com/office/drawing/2014/main" id="{F8AB86A7-5EF3-3F60-0C84-F30DD112786C}"/>
              </a:ext>
            </a:extLst>
          </p:cNvPr>
          <p:cNvPicPr>
            <a:picLocks noChangeAspect="1"/>
          </p:cNvPicPr>
          <p:nvPr/>
        </p:nvPicPr>
        <p:blipFill>
          <a:blip r:embed="rId3"/>
          <a:stretch>
            <a:fillRect/>
          </a:stretch>
        </p:blipFill>
        <p:spPr>
          <a:xfrm>
            <a:off x="4484319" y="1524512"/>
            <a:ext cx="2993719" cy="3548018"/>
          </a:xfrm>
          <a:prstGeom prst="rect">
            <a:avLst/>
          </a:prstGeom>
        </p:spPr>
      </p:pic>
      <p:pic>
        <p:nvPicPr>
          <p:cNvPr id="6" name="Picture 6" descr="Map&#10;&#10;Description automatically generated">
            <a:extLst>
              <a:ext uri="{FF2B5EF4-FFF2-40B4-BE49-F238E27FC236}">
                <a16:creationId xmlns:a16="http://schemas.microsoft.com/office/drawing/2014/main" id="{FB8C45CB-A1A2-7B5C-68D5-8D447EE195C8}"/>
              </a:ext>
            </a:extLst>
          </p:cNvPr>
          <p:cNvPicPr>
            <a:picLocks noChangeAspect="1"/>
          </p:cNvPicPr>
          <p:nvPr/>
        </p:nvPicPr>
        <p:blipFill>
          <a:blip r:embed="rId4"/>
          <a:stretch>
            <a:fillRect/>
          </a:stretch>
        </p:blipFill>
        <p:spPr>
          <a:xfrm>
            <a:off x="8607468" y="1524511"/>
            <a:ext cx="2837146" cy="3548018"/>
          </a:xfrm>
          <a:prstGeom prst="rect">
            <a:avLst/>
          </a:prstGeom>
        </p:spPr>
      </p:pic>
      <p:sp>
        <p:nvSpPr>
          <p:cNvPr id="7" name="TextBox 6">
            <a:extLst>
              <a:ext uri="{FF2B5EF4-FFF2-40B4-BE49-F238E27FC236}">
                <a16:creationId xmlns:a16="http://schemas.microsoft.com/office/drawing/2014/main" id="{7AF8C61B-3FA9-A6FA-CD04-B438F3E424F0}"/>
              </a:ext>
            </a:extLst>
          </p:cNvPr>
          <p:cNvSpPr txBox="1"/>
          <p:nvPr/>
        </p:nvSpPr>
        <p:spPr>
          <a:xfrm>
            <a:off x="371606" y="5382017"/>
            <a:ext cx="114905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Currently, I am just doing distance to the nearest "thing" as a feature (converting Tract polygon to centroid point and calculating distance between that point and closest "thing" point), but not all people in the Tract live directly in the center. </a:t>
            </a:r>
          </a:p>
          <a:p>
            <a:r>
              <a:rPr lang="en-US" dirty="0">
                <a:cs typeface="Calibri"/>
              </a:rPr>
              <a:t>Should I instead cast a fishnet over the map and get the count of "things" per Tract? </a:t>
            </a:r>
          </a:p>
        </p:txBody>
      </p:sp>
    </p:spTree>
    <p:extLst>
      <p:ext uri="{BB962C8B-B14F-4D97-AF65-F5344CB8AC3E}">
        <p14:creationId xmlns:p14="http://schemas.microsoft.com/office/powerpoint/2010/main" val="349764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93EF-48F4-C55F-FF2B-B8BAD631314A}"/>
              </a:ext>
            </a:extLst>
          </p:cNvPr>
          <p:cNvSpPr>
            <a:spLocks noGrp="1"/>
          </p:cNvSpPr>
          <p:nvPr>
            <p:ph type="title"/>
          </p:nvPr>
        </p:nvSpPr>
        <p:spPr>
          <a:xfrm>
            <a:off x="55323" y="-167231"/>
            <a:ext cx="10515600" cy="1325563"/>
          </a:xfrm>
        </p:spPr>
        <p:txBody>
          <a:bodyPr/>
          <a:lstStyle/>
          <a:p>
            <a:r>
              <a:rPr lang="en-US" b="1" dirty="0">
                <a:cs typeface="Calibri Light"/>
              </a:rPr>
              <a:t>Results so far Cont. </a:t>
            </a:r>
            <a:endParaRPr lang="en-US" b="1" dirty="0"/>
          </a:p>
        </p:txBody>
      </p:sp>
      <p:pic>
        <p:nvPicPr>
          <p:cNvPr id="4" name="Picture 4" descr="Map&#10;&#10;Description automatically generated">
            <a:extLst>
              <a:ext uri="{FF2B5EF4-FFF2-40B4-BE49-F238E27FC236}">
                <a16:creationId xmlns:a16="http://schemas.microsoft.com/office/drawing/2014/main" id="{8CC8B511-2E49-6434-63A9-3D265D9C5BF1}"/>
              </a:ext>
            </a:extLst>
          </p:cNvPr>
          <p:cNvPicPr>
            <a:picLocks noChangeAspect="1"/>
          </p:cNvPicPr>
          <p:nvPr/>
        </p:nvPicPr>
        <p:blipFill>
          <a:blip r:embed="rId2"/>
          <a:stretch>
            <a:fillRect/>
          </a:stretch>
        </p:blipFill>
        <p:spPr>
          <a:xfrm>
            <a:off x="747389" y="1086099"/>
            <a:ext cx="1970764" cy="2337171"/>
          </a:xfrm>
          <a:prstGeom prst="rect">
            <a:avLst/>
          </a:prstGeom>
        </p:spPr>
      </p:pic>
      <p:pic>
        <p:nvPicPr>
          <p:cNvPr id="5" name="Picture 5" descr="Map&#10;&#10;Description automatically generated">
            <a:extLst>
              <a:ext uri="{FF2B5EF4-FFF2-40B4-BE49-F238E27FC236}">
                <a16:creationId xmlns:a16="http://schemas.microsoft.com/office/drawing/2014/main" id="{D7710069-AA7B-8DEA-0D08-34B750F14152}"/>
              </a:ext>
            </a:extLst>
          </p:cNvPr>
          <p:cNvPicPr>
            <a:picLocks noChangeAspect="1"/>
          </p:cNvPicPr>
          <p:nvPr/>
        </p:nvPicPr>
        <p:blipFill>
          <a:blip r:embed="rId3"/>
          <a:stretch>
            <a:fillRect/>
          </a:stretch>
        </p:blipFill>
        <p:spPr>
          <a:xfrm>
            <a:off x="3377853" y="1002595"/>
            <a:ext cx="4100185" cy="4852812"/>
          </a:xfrm>
          <a:prstGeom prst="rect">
            <a:avLst/>
          </a:prstGeom>
        </p:spPr>
      </p:pic>
      <p:pic>
        <p:nvPicPr>
          <p:cNvPr id="6" name="Picture 6" descr="Map&#10;&#10;Description automatically generated">
            <a:extLst>
              <a:ext uri="{FF2B5EF4-FFF2-40B4-BE49-F238E27FC236}">
                <a16:creationId xmlns:a16="http://schemas.microsoft.com/office/drawing/2014/main" id="{ACD698B4-2FE6-6F6B-B877-E87DD2E6C8A6}"/>
              </a:ext>
            </a:extLst>
          </p:cNvPr>
          <p:cNvPicPr>
            <a:picLocks noChangeAspect="1"/>
          </p:cNvPicPr>
          <p:nvPr/>
        </p:nvPicPr>
        <p:blipFill>
          <a:blip r:embed="rId4"/>
          <a:stretch>
            <a:fillRect/>
          </a:stretch>
        </p:blipFill>
        <p:spPr>
          <a:xfrm>
            <a:off x="569935" y="3758321"/>
            <a:ext cx="2336104" cy="2827770"/>
          </a:xfrm>
          <a:prstGeom prst="rect">
            <a:avLst/>
          </a:prstGeom>
        </p:spPr>
      </p:pic>
      <p:pic>
        <p:nvPicPr>
          <p:cNvPr id="7" name="Picture 7" descr="Map&#10;&#10;Description automatically generated">
            <a:extLst>
              <a:ext uri="{FF2B5EF4-FFF2-40B4-BE49-F238E27FC236}">
                <a16:creationId xmlns:a16="http://schemas.microsoft.com/office/drawing/2014/main" id="{D9A2C055-BD91-0AD1-8F9A-4AFF2C633C1B}"/>
              </a:ext>
            </a:extLst>
          </p:cNvPr>
          <p:cNvPicPr>
            <a:picLocks noChangeAspect="1"/>
          </p:cNvPicPr>
          <p:nvPr/>
        </p:nvPicPr>
        <p:blipFill>
          <a:blip r:embed="rId5"/>
          <a:stretch>
            <a:fillRect/>
          </a:stretch>
        </p:blipFill>
        <p:spPr>
          <a:xfrm>
            <a:off x="7793277" y="1086102"/>
            <a:ext cx="3922734" cy="4790182"/>
          </a:xfrm>
          <a:prstGeom prst="rect">
            <a:avLst/>
          </a:prstGeom>
        </p:spPr>
      </p:pic>
      <p:sp>
        <p:nvSpPr>
          <p:cNvPr id="9" name="TextBox 8">
            <a:extLst>
              <a:ext uri="{FF2B5EF4-FFF2-40B4-BE49-F238E27FC236}">
                <a16:creationId xmlns:a16="http://schemas.microsoft.com/office/drawing/2014/main" id="{0AF26CD5-428E-7ACA-333D-047F642F07A6}"/>
              </a:ext>
            </a:extLst>
          </p:cNvPr>
          <p:cNvSpPr txBox="1"/>
          <p:nvPr/>
        </p:nvSpPr>
        <p:spPr>
          <a:xfrm>
            <a:off x="3499850" y="5879796"/>
            <a:ext cx="31816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Want to add % green space to this environmentally flood-resistant neighborhood feature </a:t>
            </a:r>
          </a:p>
        </p:txBody>
      </p:sp>
    </p:spTree>
    <p:extLst>
      <p:ext uri="{BB962C8B-B14F-4D97-AF65-F5344CB8AC3E}">
        <p14:creationId xmlns:p14="http://schemas.microsoft.com/office/powerpoint/2010/main" val="331595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BED0-F811-B15E-27B6-BA79B7DC5E9C}"/>
              </a:ext>
            </a:extLst>
          </p:cNvPr>
          <p:cNvSpPr>
            <a:spLocks noGrp="1"/>
          </p:cNvSpPr>
          <p:nvPr>
            <p:ph type="title"/>
          </p:nvPr>
        </p:nvSpPr>
        <p:spPr>
          <a:xfrm>
            <a:off x="191022" y="-146354"/>
            <a:ext cx="10515600" cy="1325563"/>
          </a:xfrm>
        </p:spPr>
        <p:txBody>
          <a:bodyPr/>
          <a:lstStyle/>
          <a:p>
            <a:r>
              <a:rPr lang="en-US" b="1" dirty="0">
                <a:cs typeface="Calibri Light"/>
              </a:rPr>
              <a:t>Results so far: MY FIRST DELIVERABLE?! </a:t>
            </a:r>
          </a:p>
        </p:txBody>
      </p:sp>
      <p:pic>
        <p:nvPicPr>
          <p:cNvPr id="7" name="Picture 7" descr="Map&#10;&#10;Description automatically generated">
            <a:extLst>
              <a:ext uri="{FF2B5EF4-FFF2-40B4-BE49-F238E27FC236}">
                <a16:creationId xmlns:a16="http://schemas.microsoft.com/office/drawing/2014/main" id="{E43CBDC8-5EA1-0152-6670-A451F47B4DBC}"/>
              </a:ext>
            </a:extLst>
          </p:cNvPr>
          <p:cNvPicPr>
            <a:picLocks noGrp="1" noChangeAspect="1"/>
          </p:cNvPicPr>
          <p:nvPr>
            <p:ph idx="1"/>
          </p:nvPr>
        </p:nvPicPr>
        <p:blipFill>
          <a:blip r:embed="rId2"/>
          <a:stretch>
            <a:fillRect/>
          </a:stretch>
        </p:blipFill>
        <p:spPr>
          <a:xfrm>
            <a:off x="2239875" y="814270"/>
            <a:ext cx="7472163" cy="5643364"/>
          </a:xfrm>
        </p:spPr>
      </p:pic>
      <p:sp>
        <p:nvSpPr>
          <p:cNvPr id="8" name="Rectangle 7">
            <a:extLst>
              <a:ext uri="{FF2B5EF4-FFF2-40B4-BE49-F238E27FC236}">
                <a16:creationId xmlns:a16="http://schemas.microsoft.com/office/drawing/2014/main" id="{E709199C-C108-3738-14F6-451F113BDB1C}"/>
              </a:ext>
            </a:extLst>
          </p:cNvPr>
          <p:cNvSpPr/>
          <p:nvPr/>
        </p:nvSpPr>
        <p:spPr>
          <a:xfrm>
            <a:off x="7496826" y="1719197"/>
            <a:ext cx="1962410" cy="125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8300E5A-1FC8-652F-4043-4CAA2C1D53CF}"/>
              </a:ext>
            </a:extLst>
          </p:cNvPr>
          <p:cNvSpPr txBox="1"/>
          <p:nvPr/>
        </p:nvSpPr>
        <p:spPr>
          <a:xfrm>
            <a:off x="9651304" y="2521907"/>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Do you think I left something out of my calculation? Am I considering too much/too little? </a:t>
            </a:r>
          </a:p>
        </p:txBody>
      </p:sp>
    </p:spTree>
    <p:extLst>
      <p:ext uri="{BB962C8B-B14F-4D97-AF65-F5344CB8AC3E}">
        <p14:creationId xmlns:p14="http://schemas.microsoft.com/office/powerpoint/2010/main" val="6826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6C29-39A4-466B-A589-CF9937DD9400}"/>
              </a:ext>
            </a:extLst>
          </p:cNvPr>
          <p:cNvSpPr>
            <a:spLocks noGrp="1"/>
          </p:cNvSpPr>
          <p:nvPr>
            <p:ph type="title"/>
          </p:nvPr>
        </p:nvSpPr>
        <p:spPr>
          <a:xfrm>
            <a:off x="210245" y="66941"/>
            <a:ext cx="8267296" cy="1446550"/>
          </a:xfrm>
        </p:spPr>
        <p:txBody>
          <a:bodyPr>
            <a:normAutofit/>
          </a:bodyPr>
          <a:lstStyle/>
          <a:p>
            <a:r>
              <a:rPr lang="en-US" sz="4800" b="1" dirty="0"/>
              <a:t>Context </a:t>
            </a:r>
          </a:p>
        </p:txBody>
      </p:sp>
      <p:sp>
        <p:nvSpPr>
          <p:cNvPr id="3" name="Content Placeholder 2">
            <a:extLst>
              <a:ext uri="{FF2B5EF4-FFF2-40B4-BE49-F238E27FC236}">
                <a16:creationId xmlns:a16="http://schemas.microsoft.com/office/drawing/2014/main" id="{B3DE4F87-6185-4FEA-ADA4-8E7A31CB2F55}"/>
              </a:ext>
            </a:extLst>
          </p:cNvPr>
          <p:cNvSpPr>
            <a:spLocks noGrp="1"/>
          </p:cNvSpPr>
          <p:nvPr>
            <p:ph idx="1"/>
          </p:nvPr>
        </p:nvSpPr>
        <p:spPr>
          <a:xfrm>
            <a:off x="126739" y="1324214"/>
            <a:ext cx="5720338" cy="5756420"/>
          </a:xfrm>
        </p:spPr>
        <p:txBody>
          <a:bodyPr vert="horz" lIns="91440" tIns="45720" rIns="91440" bIns="45720" rtlCol="0" anchor="t">
            <a:normAutofit/>
          </a:bodyPr>
          <a:lstStyle/>
          <a:p>
            <a:r>
              <a:rPr lang="en-US" sz="2500" dirty="0"/>
              <a:t>Climate change is expected to usher in increasing temperatures, increased precipitation/cases of drought, and increased rates of sea level rise on a global scale (more sea level rise in last 30 years than last century)</a:t>
            </a:r>
            <a:endParaRPr lang="en-US" sz="2500">
              <a:cs typeface="Calibri"/>
            </a:endParaRPr>
          </a:p>
          <a:p>
            <a:r>
              <a:rPr lang="en-US" sz="2500" dirty="0"/>
              <a:t>Climate researchers believe sea level rise will drive storm surge and wave run-up higher than current conditions, thus causing more frequent and extensive coastal flooding events</a:t>
            </a:r>
            <a:endParaRPr lang="en-US" sz="2500">
              <a:cs typeface="Calibri"/>
            </a:endParaRPr>
          </a:p>
          <a:p>
            <a:r>
              <a:rPr lang="en-US" sz="2500" dirty="0"/>
              <a:t>Sea level rise is a multi-faceted, complicated issue (ex. Economic, social, and environmental issues associated)</a:t>
            </a:r>
            <a:r>
              <a:rPr lang="en-US" sz="2400" dirty="0"/>
              <a:t> </a:t>
            </a:r>
            <a:r>
              <a:rPr lang="en-US" dirty="0"/>
              <a:t> </a:t>
            </a:r>
            <a:endParaRPr lang="en-US" dirty="0">
              <a:cs typeface="Calibri"/>
            </a:endParaRPr>
          </a:p>
        </p:txBody>
      </p:sp>
      <p:pic>
        <p:nvPicPr>
          <p:cNvPr id="7" name="Picture 7" descr="Chart&#10;&#10;Description automatically generated">
            <a:extLst>
              <a:ext uri="{FF2B5EF4-FFF2-40B4-BE49-F238E27FC236}">
                <a16:creationId xmlns:a16="http://schemas.microsoft.com/office/drawing/2014/main" id="{94D565A6-493D-40B4-BD99-A9E3C96B607A}"/>
              </a:ext>
            </a:extLst>
          </p:cNvPr>
          <p:cNvPicPr>
            <a:picLocks noChangeAspect="1"/>
          </p:cNvPicPr>
          <p:nvPr/>
        </p:nvPicPr>
        <p:blipFill>
          <a:blip r:embed="rId2"/>
          <a:stretch>
            <a:fillRect/>
          </a:stretch>
        </p:blipFill>
        <p:spPr>
          <a:xfrm>
            <a:off x="6300593" y="3933093"/>
            <a:ext cx="5269281" cy="2707870"/>
          </a:xfrm>
          <a:prstGeom prst="rect">
            <a:avLst/>
          </a:prstGeom>
        </p:spPr>
      </p:pic>
      <p:sp>
        <p:nvSpPr>
          <p:cNvPr id="8" name="TextBox 7">
            <a:extLst>
              <a:ext uri="{FF2B5EF4-FFF2-40B4-BE49-F238E27FC236}">
                <a16:creationId xmlns:a16="http://schemas.microsoft.com/office/drawing/2014/main" id="{67DA23DF-A6CD-4BDA-9C0F-3038F0BD6F58}"/>
              </a:ext>
            </a:extLst>
          </p:cNvPr>
          <p:cNvSpPr txBox="1"/>
          <p:nvPr/>
        </p:nvSpPr>
        <p:spPr>
          <a:xfrm>
            <a:off x="6722042" y="3496588"/>
            <a:ext cx="4674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More rise in last 30 than entire last century </a:t>
            </a:r>
          </a:p>
        </p:txBody>
      </p:sp>
      <p:pic>
        <p:nvPicPr>
          <p:cNvPr id="9" name="Picture 9" descr="A picture containing outdoor, ground, nature, shore&#10;&#10;Description automatically generated">
            <a:extLst>
              <a:ext uri="{FF2B5EF4-FFF2-40B4-BE49-F238E27FC236}">
                <a16:creationId xmlns:a16="http://schemas.microsoft.com/office/drawing/2014/main" id="{24ED631C-CC91-4612-ABDA-1CAA2EF85AE4}"/>
              </a:ext>
            </a:extLst>
          </p:cNvPr>
          <p:cNvPicPr>
            <a:picLocks noChangeAspect="1"/>
          </p:cNvPicPr>
          <p:nvPr/>
        </p:nvPicPr>
        <p:blipFill>
          <a:blip r:embed="rId3"/>
          <a:stretch>
            <a:fillRect/>
          </a:stretch>
        </p:blipFill>
        <p:spPr>
          <a:xfrm>
            <a:off x="6311031" y="873272"/>
            <a:ext cx="5269281" cy="2460112"/>
          </a:xfrm>
          <a:prstGeom prst="rect">
            <a:avLst/>
          </a:prstGeom>
        </p:spPr>
      </p:pic>
    </p:spTree>
    <p:extLst>
      <p:ext uri="{BB962C8B-B14F-4D97-AF65-F5344CB8AC3E}">
        <p14:creationId xmlns:p14="http://schemas.microsoft.com/office/powerpoint/2010/main" val="64225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6BC9-94B5-4488-86FD-7D29C93FB064}"/>
              </a:ext>
            </a:extLst>
          </p:cNvPr>
          <p:cNvSpPr>
            <a:spLocks noGrp="1"/>
          </p:cNvSpPr>
          <p:nvPr>
            <p:ph type="title"/>
          </p:nvPr>
        </p:nvSpPr>
        <p:spPr>
          <a:xfrm>
            <a:off x="85725" y="-34925"/>
            <a:ext cx="10515600" cy="1325563"/>
          </a:xfrm>
        </p:spPr>
        <p:txBody>
          <a:bodyPr/>
          <a:lstStyle/>
          <a:p>
            <a:r>
              <a:rPr lang="en-US" b="1">
                <a:cs typeface="Calibri Light"/>
              </a:rPr>
              <a:t>Next Steps</a:t>
            </a:r>
            <a:r>
              <a:rPr lang="en-US">
                <a:cs typeface="Calibri Light"/>
              </a:rPr>
              <a:t> </a:t>
            </a:r>
            <a:endParaRPr lang="en-US"/>
          </a:p>
        </p:txBody>
      </p:sp>
      <p:pic>
        <p:nvPicPr>
          <p:cNvPr id="4" name="Picture 4" descr="A picture containing text&#10;&#10;Description automatically generated">
            <a:extLst>
              <a:ext uri="{FF2B5EF4-FFF2-40B4-BE49-F238E27FC236}">
                <a16:creationId xmlns:a16="http://schemas.microsoft.com/office/drawing/2014/main" id="{D93A4975-3825-4A17-817A-DD72D411CEF0}"/>
              </a:ext>
            </a:extLst>
          </p:cNvPr>
          <p:cNvPicPr>
            <a:picLocks noGrp="1" noChangeAspect="1"/>
          </p:cNvPicPr>
          <p:nvPr>
            <p:ph idx="1"/>
          </p:nvPr>
        </p:nvPicPr>
        <p:blipFill>
          <a:blip r:embed="rId2"/>
          <a:stretch>
            <a:fillRect/>
          </a:stretch>
        </p:blipFill>
        <p:spPr>
          <a:xfrm>
            <a:off x="1091406" y="920750"/>
            <a:ext cx="5561013" cy="5580063"/>
          </a:xfrm>
        </p:spPr>
      </p:pic>
      <p:sp>
        <p:nvSpPr>
          <p:cNvPr id="5" name="TextBox 4">
            <a:extLst>
              <a:ext uri="{FF2B5EF4-FFF2-40B4-BE49-F238E27FC236}">
                <a16:creationId xmlns:a16="http://schemas.microsoft.com/office/drawing/2014/main" id="{31B4F1FE-95B2-45E6-B1D5-F014DE46F1CF}"/>
              </a:ext>
            </a:extLst>
          </p:cNvPr>
          <p:cNvSpPr txBox="1"/>
          <p:nvPr/>
        </p:nvSpPr>
        <p:spPr>
          <a:xfrm>
            <a:off x="7114651" y="-70720"/>
            <a:ext cx="4419600" cy="7555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So Far</a:t>
            </a:r>
            <a:r>
              <a:rPr lang="en-US" sz="2000" dirty="0">
                <a:cs typeface="Calibri"/>
              </a:rPr>
              <a:t>: </a:t>
            </a:r>
          </a:p>
          <a:p>
            <a:pPr marL="342900" indent="-342900">
              <a:buFont typeface="Arial"/>
              <a:buChar char="•"/>
            </a:pPr>
            <a:r>
              <a:rPr lang="en-US" sz="2000" dirty="0">
                <a:cs typeface="Calibri"/>
              </a:rPr>
              <a:t>In-depth research on topic (global context, local context, predicted effects, possible adaption strategies, what factors are most important in calculating risk score), gathered over 10 sources, written 75% of briefing paper</a:t>
            </a:r>
          </a:p>
          <a:p>
            <a:pPr marL="342900" indent="-342900">
              <a:buFont typeface="Arial"/>
              <a:buChar char="•"/>
            </a:pPr>
            <a:r>
              <a:rPr lang="en-US" sz="2000" dirty="0">
                <a:cs typeface="Calibri"/>
              </a:rPr>
              <a:t>Calculated Social Vulnerability Index and produced map    </a:t>
            </a:r>
          </a:p>
          <a:p>
            <a:r>
              <a:rPr lang="en-US" sz="2000" b="1" dirty="0">
                <a:cs typeface="Calibri"/>
              </a:rPr>
              <a:t>Next Steps</a:t>
            </a:r>
            <a:r>
              <a:rPr lang="en-US" sz="2000" dirty="0">
                <a:cs typeface="Calibri"/>
              </a:rPr>
              <a:t>: </a:t>
            </a:r>
          </a:p>
          <a:p>
            <a:pPr marL="342900" indent="-342900">
              <a:buFont typeface="Arial"/>
              <a:buChar char="•"/>
            </a:pPr>
            <a:r>
              <a:rPr lang="en-US" sz="2000" dirty="0">
                <a:cs typeface="Calibri"/>
              </a:rPr>
              <a:t>Finalize data collection for physical vulnerability (sea-level rise, elevation, % green space, etc.) </a:t>
            </a:r>
          </a:p>
          <a:p>
            <a:pPr marL="342900" indent="-342900">
              <a:buFont typeface="Arial"/>
              <a:buChar char="•"/>
            </a:pPr>
            <a:r>
              <a:rPr lang="en-US" sz="2000" dirty="0">
                <a:cs typeface="Calibri"/>
              </a:rPr>
              <a:t>Calculate Physical Vulnerability Index using </a:t>
            </a:r>
            <a:r>
              <a:rPr lang="en-US" sz="2000" dirty="0" err="1">
                <a:cs typeface="Calibri"/>
              </a:rPr>
              <a:t>Gornitz</a:t>
            </a:r>
            <a:r>
              <a:rPr lang="en-US" sz="2000" dirty="0">
                <a:cs typeface="Calibri"/>
              </a:rPr>
              <a:t> framework and produce map </a:t>
            </a:r>
          </a:p>
          <a:p>
            <a:pPr marL="342900" indent="-342900">
              <a:buFont typeface="Arial"/>
              <a:buChar char="•"/>
            </a:pPr>
            <a:r>
              <a:rPr lang="en-US" sz="2000" dirty="0">
                <a:cs typeface="Calibri"/>
              </a:rPr>
              <a:t>Overlay Social and Physical Vulnerability Index maps to find place where climate-adaptive action should be rolled out first  </a:t>
            </a:r>
          </a:p>
          <a:p>
            <a:pPr marL="342900" indent="-342900">
              <a:buFont typeface="Arial"/>
              <a:buChar char="•"/>
            </a:pPr>
            <a:r>
              <a:rPr lang="en-US" sz="2000" dirty="0">
                <a:cs typeface="Calibri"/>
              </a:rPr>
              <a:t>Provide recommendations on what action would be best </a:t>
            </a:r>
          </a:p>
          <a:p>
            <a:endParaRPr lang="en-US" sz="2500" dirty="0">
              <a:cs typeface="Calibri"/>
            </a:endParaRPr>
          </a:p>
        </p:txBody>
      </p:sp>
    </p:spTree>
    <p:extLst>
      <p:ext uri="{BB962C8B-B14F-4D97-AF65-F5344CB8AC3E}">
        <p14:creationId xmlns:p14="http://schemas.microsoft.com/office/powerpoint/2010/main" val="2774705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0F04D79E-1DB0-468A-9035-F74E9A7DE1FC}"/>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A1974-DC2C-480C-98F1-5AAC01A2CC07}"/>
              </a:ext>
            </a:extLst>
          </p:cNvPr>
          <p:cNvSpPr>
            <a:spLocks noGrp="1"/>
          </p:cNvSpPr>
          <p:nvPr>
            <p:ph type="title"/>
          </p:nvPr>
        </p:nvSpPr>
        <p:spPr>
          <a:xfrm>
            <a:off x="3727746" y="3279605"/>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                        </a:t>
            </a:r>
            <a:r>
              <a:rPr lang="en-US" sz="5200" b="1">
                <a:solidFill>
                  <a:srgbClr val="FFFFFF"/>
                </a:solidFill>
              </a:rPr>
              <a:t> Thank You! </a:t>
            </a:r>
          </a:p>
        </p:txBody>
      </p:sp>
      <p:sp>
        <p:nvSpPr>
          <p:cNvPr id="3" name="Content Placeholder 2">
            <a:extLst>
              <a:ext uri="{FF2B5EF4-FFF2-40B4-BE49-F238E27FC236}">
                <a16:creationId xmlns:a16="http://schemas.microsoft.com/office/drawing/2014/main" id="{9C0BD535-B403-4C60-A5A3-465CB1C942D1}"/>
              </a:ext>
            </a:extLst>
          </p:cNvPr>
          <p:cNvSpPr>
            <a:spLocks noGrp="1"/>
          </p:cNvSpPr>
          <p:nvPr>
            <p:ph idx="1"/>
          </p:nvPr>
        </p:nvSpPr>
        <p:spPr>
          <a:xfrm>
            <a:off x="3803586" y="1932180"/>
            <a:ext cx="10058400" cy="3318186"/>
          </a:xfrm>
          <a:effectLst>
            <a:outerShdw blurRad="50800" dist="38100" dir="2700000" algn="tl" rotWithShape="0">
              <a:prstClr val="black">
                <a:alpha val="40000"/>
              </a:prstClr>
            </a:outerShdw>
          </a:effectLst>
        </p:spPr>
        <p:txBody>
          <a:bodyPr vert="horz" lIns="91440" tIns="45720" rIns="91440" bIns="45720" rtlCol="0" anchor="t">
            <a:normAutofit/>
          </a:bodyPr>
          <a:lstStyle/>
          <a:p>
            <a:pPr marL="0" indent="0" algn="ctr">
              <a:buNone/>
            </a:pPr>
            <a:r>
              <a:rPr lang="en-US" sz="8000" b="1">
                <a:solidFill>
                  <a:srgbClr val="FFFFFF"/>
                </a:solidFill>
              </a:rPr>
              <a:t>Questions/</a:t>
            </a:r>
            <a:endParaRPr lang="en-US" sz="8000">
              <a:cs typeface="Calibri"/>
            </a:endParaRPr>
          </a:p>
          <a:p>
            <a:pPr marL="0" indent="0" algn="ctr">
              <a:buNone/>
            </a:pPr>
            <a:r>
              <a:rPr lang="en-US" sz="8000" b="1">
                <a:solidFill>
                  <a:srgbClr val="FFFFFF"/>
                </a:solidFill>
              </a:rPr>
              <a:t>Feedback?</a:t>
            </a:r>
            <a:r>
              <a:rPr lang="en-US" sz="8000" b="1" dirty="0">
                <a:solidFill>
                  <a:srgbClr val="FFFFFF"/>
                </a:solidFill>
              </a:rPr>
              <a:t> </a:t>
            </a:r>
            <a:endParaRPr lang="en-US" sz="8000" dirty="0"/>
          </a:p>
        </p:txBody>
      </p:sp>
    </p:spTree>
    <p:extLst>
      <p:ext uri="{BB962C8B-B14F-4D97-AF65-F5344CB8AC3E}">
        <p14:creationId xmlns:p14="http://schemas.microsoft.com/office/powerpoint/2010/main" val="403800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5B05-2164-4003-B69B-CB5CE033276D}"/>
              </a:ext>
            </a:extLst>
          </p:cNvPr>
          <p:cNvSpPr>
            <a:spLocks noGrp="1"/>
          </p:cNvSpPr>
          <p:nvPr>
            <p:ph type="title"/>
          </p:nvPr>
        </p:nvSpPr>
        <p:spPr>
          <a:xfrm>
            <a:off x="134357" y="-118170"/>
            <a:ext cx="10515600" cy="1325563"/>
          </a:xfrm>
        </p:spPr>
        <p:txBody>
          <a:bodyPr>
            <a:normAutofit/>
          </a:bodyPr>
          <a:lstStyle/>
          <a:p>
            <a:r>
              <a:rPr lang="en-US" sz="4800" b="1" dirty="0">
                <a:cs typeface="Calibri Light"/>
              </a:rPr>
              <a:t>Los Angeles' Situation Pt. 1: Economy  </a:t>
            </a:r>
          </a:p>
        </p:txBody>
      </p:sp>
      <p:sp>
        <p:nvSpPr>
          <p:cNvPr id="3" name="Content Placeholder 2">
            <a:extLst>
              <a:ext uri="{FF2B5EF4-FFF2-40B4-BE49-F238E27FC236}">
                <a16:creationId xmlns:a16="http://schemas.microsoft.com/office/drawing/2014/main" id="{A99DA31E-D660-49DD-8D78-F9313DF62F5B}"/>
              </a:ext>
            </a:extLst>
          </p:cNvPr>
          <p:cNvSpPr>
            <a:spLocks noGrp="1"/>
          </p:cNvSpPr>
          <p:nvPr>
            <p:ph idx="1"/>
          </p:nvPr>
        </p:nvSpPr>
        <p:spPr>
          <a:xfrm>
            <a:off x="184611" y="883042"/>
            <a:ext cx="5818638" cy="3218925"/>
          </a:xfrm>
        </p:spPr>
        <p:txBody>
          <a:bodyPr vert="horz" lIns="91440" tIns="45720" rIns="91440" bIns="45720" rtlCol="0" anchor="t">
            <a:normAutofit lnSpcReduction="10000"/>
          </a:bodyPr>
          <a:lstStyle/>
          <a:p>
            <a:r>
              <a:rPr lang="en-US" sz="2500" dirty="0">
                <a:cs typeface="Calibri" panose="020F0502020204030204"/>
              </a:rPr>
              <a:t>Sea level rise in LA will match global projections; increase of 5-24 in by 2050 and 17-66 in by 2100 </a:t>
            </a:r>
          </a:p>
          <a:p>
            <a:r>
              <a:rPr lang="en-US" sz="2500" dirty="0">
                <a:cs typeface="Calibri" panose="020F0502020204030204"/>
              </a:rPr>
              <a:t>City owns and maintains coastal infrastructure (2 power and wastewater treatment plants, Port of LA) that is currently vulnerable </a:t>
            </a:r>
          </a:p>
          <a:p>
            <a:pPr lvl="1"/>
            <a:r>
              <a:rPr lang="en-US" sz="2100" dirty="0">
                <a:ea typeface="+mn-lt"/>
                <a:cs typeface="+mn-lt"/>
              </a:rPr>
              <a:t>Port rakes in $63 </a:t>
            </a:r>
            <a:r>
              <a:rPr lang="en-US" sz="2100" dirty="0" err="1">
                <a:ea typeface="+mn-lt"/>
                <a:cs typeface="+mn-lt"/>
              </a:rPr>
              <a:t>bil</a:t>
            </a:r>
            <a:r>
              <a:rPr lang="en-US" sz="2100" dirty="0">
                <a:ea typeface="+mn-lt"/>
                <a:cs typeface="+mn-lt"/>
              </a:rPr>
              <a:t> for CA and $260 </a:t>
            </a:r>
            <a:r>
              <a:rPr lang="en-US" sz="2100" dirty="0" err="1">
                <a:ea typeface="+mn-lt"/>
                <a:cs typeface="+mn-lt"/>
              </a:rPr>
              <a:t>bil</a:t>
            </a:r>
            <a:r>
              <a:rPr lang="en-US" sz="2100" dirty="0">
                <a:ea typeface="+mn-lt"/>
                <a:cs typeface="+mn-lt"/>
              </a:rPr>
              <a:t> for US/year (40% of all imported goods, over 300,000 jobs)</a:t>
            </a:r>
          </a:p>
          <a:p>
            <a:pPr marL="457200" lvl="1" indent="0">
              <a:buNone/>
            </a:pPr>
            <a:endParaRPr lang="en-US" sz="2100" dirty="0">
              <a:ea typeface="+mn-lt"/>
              <a:cs typeface="+mn-lt"/>
            </a:endParaRPr>
          </a:p>
        </p:txBody>
      </p:sp>
      <p:sp>
        <p:nvSpPr>
          <p:cNvPr id="5" name="TextBox 4">
            <a:extLst>
              <a:ext uri="{FF2B5EF4-FFF2-40B4-BE49-F238E27FC236}">
                <a16:creationId xmlns:a16="http://schemas.microsoft.com/office/drawing/2014/main" id="{264B752F-B1E7-477E-8CAA-6F8812987033}"/>
              </a:ext>
            </a:extLst>
          </p:cNvPr>
          <p:cNvSpPr txBox="1"/>
          <p:nvPr/>
        </p:nvSpPr>
        <p:spPr>
          <a:xfrm>
            <a:off x="6870247" y="3909333"/>
            <a:ext cx="5138056"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500" dirty="0">
                <a:cs typeface="Calibri"/>
              </a:rPr>
              <a:t>Economy is reliant on beach tourism (41 million tourists/year = over $17 </a:t>
            </a:r>
            <a:r>
              <a:rPr lang="en-US" sz="2500" dirty="0" err="1">
                <a:cs typeface="Calibri"/>
              </a:rPr>
              <a:t>bil</a:t>
            </a:r>
            <a:r>
              <a:rPr lang="en-US" sz="2500" dirty="0">
                <a:cs typeface="Calibri"/>
              </a:rPr>
              <a:t>) </a:t>
            </a:r>
          </a:p>
          <a:p>
            <a:pPr marL="285750" indent="-285750">
              <a:buFont typeface="Arial"/>
              <a:buChar char="•"/>
            </a:pPr>
            <a:r>
              <a:rPr lang="en-US" sz="2500" dirty="0">
                <a:cs typeface="Calibri"/>
              </a:rPr>
              <a:t>For 10-year flood event, building losses: $410 mil with 0.5 m rise, $800 mil with 1.4 m rise (50% of properties RESIDENTIAL)</a:t>
            </a:r>
          </a:p>
        </p:txBody>
      </p:sp>
      <p:pic>
        <p:nvPicPr>
          <p:cNvPr id="6" name="Picture 6" descr="A picture containing text&#10;&#10;Description automatically generated">
            <a:extLst>
              <a:ext uri="{FF2B5EF4-FFF2-40B4-BE49-F238E27FC236}">
                <a16:creationId xmlns:a16="http://schemas.microsoft.com/office/drawing/2014/main" id="{2A21CE94-86FF-4AEB-800A-9F6FBA7089F7}"/>
              </a:ext>
            </a:extLst>
          </p:cNvPr>
          <p:cNvPicPr>
            <a:picLocks noChangeAspect="1"/>
          </p:cNvPicPr>
          <p:nvPr/>
        </p:nvPicPr>
        <p:blipFill>
          <a:blip r:embed="rId3"/>
          <a:stretch>
            <a:fillRect/>
          </a:stretch>
        </p:blipFill>
        <p:spPr>
          <a:xfrm>
            <a:off x="598715" y="4008514"/>
            <a:ext cx="4757058" cy="2433255"/>
          </a:xfrm>
          <a:prstGeom prst="rect">
            <a:avLst/>
          </a:prstGeom>
        </p:spPr>
      </p:pic>
      <p:pic>
        <p:nvPicPr>
          <p:cNvPr id="4" name="Picture 6" descr="A picture containing snow, outdoor, sky, nature&#10;&#10;Description automatically generated">
            <a:extLst>
              <a:ext uri="{FF2B5EF4-FFF2-40B4-BE49-F238E27FC236}">
                <a16:creationId xmlns:a16="http://schemas.microsoft.com/office/drawing/2014/main" id="{8265C3F2-9DFA-4A0A-91E5-03DA9DAD62B8}"/>
              </a:ext>
            </a:extLst>
          </p:cNvPr>
          <p:cNvPicPr>
            <a:picLocks noChangeAspect="1"/>
          </p:cNvPicPr>
          <p:nvPr/>
        </p:nvPicPr>
        <p:blipFill>
          <a:blip r:embed="rId4"/>
          <a:stretch>
            <a:fillRect/>
          </a:stretch>
        </p:blipFill>
        <p:spPr>
          <a:xfrm>
            <a:off x="6585261" y="941217"/>
            <a:ext cx="3957927" cy="2270990"/>
          </a:xfrm>
          <a:prstGeom prst="rect">
            <a:avLst/>
          </a:prstGeom>
        </p:spPr>
      </p:pic>
      <p:sp>
        <p:nvSpPr>
          <p:cNvPr id="7" name="TextBox 6">
            <a:extLst>
              <a:ext uri="{FF2B5EF4-FFF2-40B4-BE49-F238E27FC236}">
                <a16:creationId xmlns:a16="http://schemas.microsoft.com/office/drawing/2014/main" id="{9D75D58C-7C83-4FB5-BFD5-394E3757D64A}"/>
              </a:ext>
            </a:extLst>
          </p:cNvPr>
          <p:cNvSpPr txBox="1"/>
          <p:nvPr/>
        </p:nvSpPr>
        <p:spPr>
          <a:xfrm>
            <a:off x="2209800" y="64443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Port of LA</a:t>
            </a:r>
            <a:endParaRPr lang="en-US" dirty="0">
              <a:cs typeface="Calibri"/>
            </a:endParaRPr>
          </a:p>
        </p:txBody>
      </p:sp>
      <p:sp>
        <p:nvSpPr>
          <p:cNvPr id="8" name="TextBox 7">
            <a:extLst>
              <a:ext uri="{FF2B5EF4-FFF2-40B4-BE49-F238E27FC236}">
                <a16:creationId xmlns:a16="http://schemas.microsoft.com/office/drawing/2014/main" id="{B82573DF-6254-4DDB-BA0D-6AFBBC3FA195}"/>
              </a:ext>
            </a:extLst>
          </p:cNvPr>
          <p:cNvSpPr txBox="1"/>
          <p:nvPr/>
        </p:nvSpPr>
        <p:spPr>
          <a:xfrm>
            <a:off x="6685190" y="3212647"/>
            <a:ext cx="3962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Coastal flooding event in Malibu, 2020</a:t>
            </a:r>
            <a:endParaRPr lang="en-US" dirty="0">
              <a:cs typeface="Calibri"/>
            </a:endParaRPr>
          </a:p>
        </p:txBody>
      </p:sp>
    </p:spTree>
    <p:extLst>
      <p:ext uri="{BB962C8B-B14F-4D97-AF65-F5344CB8AC3E}">
        <p14:creationId xmlns:p14="http://schemas.microsoft.com/office/powerpoint/2010/main" val="92100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DA91-9004-4110-AB95-57788FCCA77F}"/>
              </a:ext>
            </a:extLst>
          </p:cNvPr>
          <p:cNvSpPr>
            <a:spLocks noGrp="1"/>
          </p:cNvSpPr>
          <p:nvPr>
            <p:ph type="title"/>
          </p:nvPr>
        </p:nvSpPr>
        <p:spPr>
          <a:xfrm>
            <a:off x="170145" y="-135916"/>
            <a:ext cx="10515600" cy="1325563"/>
          </a:xfrm>
        </p:spPr>
        <p:txBody>
          <a:bodyPr/>
          <a:lstStyle/>
          <a:p>
            <a:r>
              <a:rPr lang="en-US" b="1" dirty="0">
                <a:cs typeface="Calibri Light"/>
              </a:rPr>
              <a:t>Los Angeles' Situation Pt. 2: Social </a:t>
            </a:r>
            <a:endParaRPr lang="en-US" b="1" dirty="0"/>
          </a:p>
        </p:txBody>
      </p:sp>
      <p:sp>
        <p:nvSpPr>
          <p:cNvPr id="3" name="Content Placeholder 2">
            <a:extLst>
              <a:ext uri="{FF2B5EF4-FFF2-40B4-BE49-F238E27FC236}">
                <a16:creationId xmlns:a16="http://schemas.microsoft.com/office/drawing/2014/main" id="{A1372064-7A5F-4ED9-9F28-142459078019}"/>
              </a:ext>
            </a:extLst>
          </p:cNvPr>
          <p:cNvSpPr>
            <a:spLocks noGrp="1"/>
          </p:cNvSpPr>
          <p:nvPr>
            <p:ph idx="1"/>
          </p:nvPr>
        </p:nvSpPr>
        <p:spPr>
          <a:xfrm>
            <a:off x="170146" y="875736"/>
            <a:ext cx="11757763" cy="3777228"/>
          </a:xfrm>
        </p:spPr>
        <p:txBody>
          <a:bodyPr vert="horz" lIns="91440" tIns="45720" rIns="91440" bIns="45720" rtlCol="0" anchor="t">
            <a:normAutofit fontScale="77500" lnSpcReduction="20000"/>
          </a:bodyPr>
          <a:lstStyle/>
          <a:p>
            <a:r>
              <a:rPr lang="en-US" dirty="0">
                <a:cs typeface="Calibri"/>
              </a:rPr>
              <a:t>LA's cultural assets (i.e. museums and cultural centers) are deemed highly vulnerable to sea level rise because damage can affect buildings and their resources</a:t>
            </a:r>
            <a:endParaRPr lang="en-US"/>
          </a:p>
          <a:p>
            <a:pPr lvl="1"/>
            <a:r>
              <a:rPr lang="en-US" dirty="0">
                <a:cs typeface="Calibri"/>
              </a:rPr>
              <a:t> Loss of culture and social cohesion </a:t>
            </a:r>
          </a:p>
          <a:p>
            <a:r>
              <a:rPr lang="en-US" dirty="0">
                <a:cs typeface="Calibri"/>
              </a:rPr>
              <a:t>City demographic makeup is extremely diverse in terms of race, per capita income, education level, etc., and varies spatially. Thus...</a:t>
            </a:r>
          </a:p>
          <a:p>
            <a:r>
              <a:rPr lang="en-US" dirty="0">
                <a:cs typeface="Calibri"/>
              </a:rPr>
              <a:t>Sea level rise affects different populations in different ways</a:t>
            </a:r>
          </a:p>
          <a:p>
            <a:pPr lvl="1"/>
            <a:r>
              <a:rPr lang="en-US" dirty="0">
                <a:cs typeface="Calibri"/>
              </a:rPr>
              <a:t>Will exacerbate the underlying social preconditions of poverty; positive feedback loop </a:t>
            </a:r>
          </a:p>
          <a:p>
            <a:r>
              <a:rPr lang="en-US" dirty="0">
                <a:cs typeface="Calibri"/>
              </a:rPr>
              <a:t>Loss of jobs, residential homes, important roads and </a:t>
            </a:r>
            <a:r>
              <a:rPr lang="en-US" dirty="0" err="1">
                <a:cs typeface="Calibri"/>
              </a:rPr>
              <a:t>watersystems</a:t>
            </a:r>
            <a:r>
              <a:rPr lang="en-US" dirty="0">
                <a:cs typeface="Calibri"/>
              </a:rPr>
              <a:t> </a:t>
            </a:r>
          </a:p>
          <a:p>
            <a:pPr lvl="1"/>
            <a:r>
              <a:rPr lang="en-US" dirty="0">
                <a:cs typeface="Calibri"/>
              </a:rPr>
              <a:t>Car-reliant culture and lack of efficient public transit will make it harder to escape conditions and get assistance</a:t>
            </a:r>
          </a:p>
          <a:p>
            <a:r>
              <a:rPr lang="en-US" dirty="0">
                <a:cs typeface="Calibri"/>
              </a:rPr>
              <a:t>Human health risks and potential loss of life </a:t>
            </a:r>
          </a:p>
          <a:p>
            <a:pPr lvl="1"/>
            <a:r>
              <a:rPr lang="en-US" dirty="0">
                <a:cs typeface="Calibri"/>
              </a:rPr>
              <a:t>Drowning, hypothermia, electrocution, carbon monoxide poisoning, mold </a:t>
            </a:r>
            <a:r>
              <a:rPr lang="en-US" dirty="0" err="1">
                <a:cs typeface="Calibri"/>
              </a:rPr>
              <a:t>inhilation</a:t>
            </a:r>
            <a:r>
              <a:rPr lang="en-US" dirty="0">
                <a:cs typeface="Calibri"/>
              </a:rPr>
              <a:t>, starvation, mental issues </a:t>
            </a:r>
          </a:p>
          <a:p>
            <a:pPr lvl="1"/>
            <a:r>
              <a:rPr lang="en-US" dirty="0">
                <a:cs typeface="Calibri"/>
              </a:rPr>
              <a:t>According to the Population Reference Bureau, flooding is the third most common natural disaster-related cause of death in the US and its death toll will only increase as a result of sea level rise </a:t>
            </a:r>
          </a:p>
          <a:p>
            <a:pPr marL="457200" lvl="1" indent="0">
              <a:buNone/>
            </a:pPr>
            <a:endParaRPr lang="en-US" dirty="0">
              <a:cs typeface="Calibri"/>
            </a:endParaRPr>
          </a:p>
        </p:txBody>
      </p:sp>
      <p:pic>
        <p:nvPicPr>
          <p:cNvPr id="6" name="Picture 6" descr="Chart&#10;&#10;Description automatically generated">
            <a:extLst>
              <a:ext uri="{FF2B5EF4-FFF2-40B4-BE49-F238E27FC236}">
                <a16:creationId xmlns:a16="http://schemas.microsoft.com/office/drawing/2014/main" id="{515DB9D8-560A-4599-8DCA-007023595308}"/>
              </a:ext>
            </a:extLst>
          </p:cNvPr>
          <p:cNvPicPr>
            <a:picLocks noChangeAspect="1"/>
          </p:cNvPicPr>
          <p:nvPr/>
        </p:nvPicPr>
        <p:blipFill>
          <a:blip r:embed="rId2"/>
          <a:stretch>
            <a:fillRect/>
          </a:stretch>
        </p:blipFill>
        <p:spPr>
          <a:xfrm>
            <a:off x="413658" y="4648570"/>
            <a:ext cx="4833257" cy="2143746"/>
          </a:xfrm>
          <a:prstGeom prst="rect">
            <a:avLst/>
          </a:prstGeom>
        </p:spPr>
      </p:pic>
      <p:pic>
        <p:nvPicPr>
          <p:cNvPr id="7" name="Picture 7" descr="Chart, pie chart&#10;&#10;Description automatically generated">
            <a:extLst>
              <a:ext uri="{FF2B5EF4-FFF2-40B4-BE49-F238E27FC236}">
                <a16:creationId xmlns:a16="http://schemas.microsoft.com/office/drawing/2014/main" id="{8D987E07-1AB3-4A40-B2B9-1E122C7FB85D}"/>
              </a:ext>
            </a:extLst>
          </p:cNvPr>
          <p:cNvPicPr>
            <a:picLocks noChangeAspect="1"/>
          </p:cNvPicPr>
          <p:nvPr/>
        </p:nvPicPr>
        <p:blipFill>
          <a:blip r:embed="rId3"/>
          <a:stretch>
            <a:fillRect/>
          </a:stretch>
        </p:blipFill>
        <p:spPr>
          <a:xfrm>
            <a:off x="6924675" y="4650921"/>
            <a:ext cx="2098221" cy="2084616"/>
          </a:xfrm>
          <a:prstGeom prst="rect">
            <a:avLst/>
          </a:prstGeom>
        </p:spPr>
      </p:pic>
      <p:pic>
        <p:nvPicPr>
          <p:cNvPr id="8" name="Picture 8" descr="Text&#10;&#10;Description automatically generated">
            <a:extLst>
              <a:ext uri="{FF2B5EF4-FFF2-40B4-BE49-F238E27FC236}">
                <a16:creationId xmlns:a16="http://schemas.microsoft.com/office/drawing/2014/main" id="{FECBD534-C305-4305-9138-ED15F2FDF193}"/>
              </a:ext>
            </a:extLst>
          </p:cNvPr>
          <p:cNvPicPr>
            <a:picLocks noChangeAspect="1"/>
          </p:cNvPicPr>
          <p:nvPr/>
        </p:nvPicPr>
        <p:blipFill>
          <a:blip r:embed="rId4"/>
          <a:stretch>
            <a:fillRect/>
          </a:stretch>
        </p:blipFill>
        <p:spPr>
          <a:xfrm>
            <a:off x="9427709" y="4653644"/>
            <a:ext cx="2524125" cy="2024742"/>
          </a:xfrm>
          <a:prstGeom prst="rect">
            <a:avLst/>
          </a:prstGeom>
        </p:spPr>
      </p:pic>
    </p:spTree>
    <p:extLst>
      <p:ext uri="{BB962C8B-B14F-4D97-AF65-F5344CB8AC3E}">
        <p14:creationId xmlns:p14="http://schemas.microsoft.com/office/powerpoint/2010/main" val="245650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38365-7C63-4714-B148-BC104933A1DB}"/>
              </a:ext>
            </a:extLst>
          </p:cNvPr>
          <p:cNvSpPr>
            <a:spLocks noGrp="1"/>
          </p:cNvSpPr>
          <p:nvPr>
            <p:ph type="title"/>
          </p:nvPr>
        </p:nvSpPr>
        <p:spPr>
          <a:xfrm>
            <a:off x="130628" y="-70303"/>
            <a:ext cx="10515600" cy="1325563"/>
          </a:xfrm>
        </p:spPr>
        <p:txBody>
          <a:bodyPr/>
          <a:lstStyle/>
          <a:p>
            <a:r>
              <a:rPr lang="en-US" b="1" dirty="0">
                <a:cs typeface="Calibri Light"/>
              </a:rPr>
              <a:t>Los Angeles' Situation Pt 3: Environmental</a:t>
            </a:r>
          </a:p>
        </p:txBody>
      </p:sp>
      <p:sp>
        <p:nvSpPr>
          <p:cNvPr id="3" name="Content Placeholder 2">
            <a:extLst>
              <a:ext uri="{FF2B5EF4-FFF2-40B4-BE49-F238E27FC236}">
                <a16:creationId xmlns:a16="http://schemas.microsoft.com/office/drawing/2014/main" id="{9E367DDD-CEE0-41F3-9C6D-27C99C4A4AAB}"/>
              </a:ext>
            </a:extLst>
          </p:cNvPr>
          <p:cNvSpPr>
            <a:spLocks noGrp="1"/>
          </p:cNvSpPr>
          <p:nvPr>
            <p:ph idx="1"/>
          </p:nvPr>
        </p:nvSpPr>
        <p:spPr>
          <a:xfrm>
            <a:off x="174172" y="965655"/>
            <a:ext cx="6324600" cy="5842680"/>
          </a:xfrm>
        </p:spPr>
        <p:txBody>
          <a:bodyPr vert="horz" lIns="91440" tIns="45720" rIns="91440" bIns="45720" rtlCol="0" anchor="t">
            <a:normAutofit/>
          </a:bodyPr>
          <a:lstStyle/>
          <a:p>
            <a:r>
              <a:rPr lang="en-US" sz="2100" dirty="0">
                <a:cs typeface="Calibri"/>
              </a:rPr>
              <a:t>Pollution of water systems from flooding is a huge concern, as trash and other toxic waste is swept up with excess water </a:t>
            </a:r>
          </a:p>
          <a:p>
            <a:pPr lvl="1"/>
            <a:r>
              <a:rPr lang="en-US" sz="2100" dirty="0">
                <a:cs typeface="Calibri"/>
              </a:rPr>
              <a:t>A majority of LA's coastal zone is urbanized; urban waste is prevalent and close to water already  </a:t>
            </a:r>
          </a:p>
          <a:p>
            <a:pPr lvl="1"/>
            <a:r>
              <a:rPr lang="en-US" sz="2100" dirty="0">
                <a:cs typeface="Calibri"/>
              </a:rPr>
              <a:t>Human and ecological health implications </a:t>
            </a:r>
          </a:p>
          <a:p>
            <a:r>
              <a:rPr lang="en-US" sz="2100" dirty="0">
                <a:cs typeface="Calibri"/>
              </a:rPr>
              <a:t>Only ecological asset that lies within the City's jurisdiction that would be affected is the Ballona Wetlands Ecological Reserve</a:t>
            </a:r>
          </a:p>
          <a:p>
            <a:pPr lvl="1"/>
            <a:r>
              <a:rPr lang="en-US" sz="2100" dirty="0">
                <a:cs typeface="Calibri"/>
              </a:rPr>
              <a:t>600-acre reserve; largest remaining coastal wetland in LA county, providing a plethora of important ecosystem services like nutrient cycling, wave attenuation, species protection, and water purification </a:t>
            </a:r>
          </a:p>
          <a:p>
            <a:pPr lvl="1"/>
            <a:r>
              <a:rPr lang="en-US" sz="2100" dirty="0">
                <a:cs typeface="Calibri"/>
              </a:rPr>
              <a:t>Inhabited by a wide variety of plants and animals </a:t>
            </a:r>
          </a:p>
          <a:p>
            <a:pPr lvl="1"/>
            <a:r>
              <a:rPr lang="en-US" sz="2100" dirty="0">
                <a:cs typeface="Calibri"/>
              </a:rPr>
              <a:t>Creates opportunities for aesthetic, cultural, educational, recreational and research use </a:t>
            </a:r>
          </a:p>
          <a:p>
            <a:pPr lvl="2"/>
            <a:r>
              <a:rPr lang="en-US" sz="1700" dirty="0">
                <a:cs typeface="Calibri"/>
              </a:rPr>
              <a:t>As an Angelino, this area is very important to me  </a:t>
            </a:r>
          </a:p>
          <a:p>
            <a:pPr indent="0"/>
            <a:endParaRPr lang="en-US" dirty="0">
              <a:cs typeface="Calibri"/>
            </a:endParaRPr>
          </a:p>
        </p:txBody>
      </p:sp>
      <p:pic>
        <p:nvPicPr>
          <p:cNvPr id="4" name="Picture 4" descr="Map&#10;&#10;Description automatically generated">
            <a:extLst>
              <a:ext uri="{FF2B5EF4-FFF2-40B4-BE49-F238E27FC236}">
                <a16:creationId xmlns:a16="http://schemas.microsoft.com/office/drawing/2014/main" id="{ED200E4A-7079-4A5F-9952-1824F1FD3EBA}"/>
              </a:ext>
            </a:extLst>
          </p:cNvPr>
          <p:cNvPicPr>
            <a:picLocks noChangeAspect="1"/>
          </p:cNvPicPr>
          <p:nvPr/>
        </p:nvPicPr>
        <p:blipFill>
          <a:blip r:embed="rId2"/>
          <a:stretch>
            <a:fillRect/>
          </a:stretch>
        </p:blipFill>
        <p:spPr>
          <a:xfrm>
            <a:off x="7010401" y="845033"/>
            <a:ext cx="4354285" cy="3132307"/>
          </a:xfrm>
          <a:prstGeom prst="rect">
            <a:avLst/>
          </a:prstGeom>
        </p:spPr>
      </p:pic>
      <p:sp>
        <p:nvSpPr>
          <p:cNvPr id="5" name="TextBox 4">
            <a:extLst>
              <a:ext uri="{FF2B5EF4-FFF2-40B4-BE49-F238E27FC236}">
                <a16:creationId xmlns:a16="http://schemas.microsoft.com/office/drawing/2014/main" id="{E529A00F-0748-4559-9B60-B7A39FC16FA8}"/>
              </a:ext>
            </a:extLst>
          </p:cNvPr>
          <p:cNvSpPr txBox="1"/>
          <p:nvPr/>
        </p:nvSpPr>
        <p:spPr>
          <a:xfrm>
            <a:off x="7010400" y="3973285"/>
            <a:ext cx="53448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Ballona Wetlands Ecological Reserve outlined </a:t>
            </a:r>
            <a:r>
              <a:rPr lang="en-US" sz="1600">
                <a:cs typeface="Calibri"/>
              </a:rPr>
              <a:t>in red </a:t>
            </a:r>
            <a:endParaRPr lang="en-US" sz="1600" dirty="0">
              <a:cs typeface="Calibri"/>
            </a:endParaRPr>
          </a:p>
        </p:txBody>
      </p:sp>
      <p:pic>
        <p:nvPicPr>
          <p:cNvPr id="6" name="Picture 6" descr="A picture containing outdoor, beach, ground, nature&#10;&#10;Description automatically generated">
            <a:extLst>
              <a:ext uri="{FF2B5EF4-FFF2-40B4-BE49-F238E27FC236}">
                <a16:creationId xmlns:a16="http://schemas.microsoft.com/office/drawing/2014/main" id="{E27C0B81-200D-438B-B49A-AE47959DA80F}"/>
              </a:ext>
            </a:extLst>
          </p:cNvPr>
          <p:cNvPicPr>
            <a:picLocks noChangeAspect="1"/>
          </p:cNvPicPr>
          <p:nvPr/>
        </p:nvPicPr>
        <p:blipFill>
          <a:blip r:embed="rId3"/>
          <a:stretch>
            <a:fillRect/>
          </a:stretch>
        </p:blipFill>
        <p:spPr>
          <a:xfrm>
            <a:off x="7010400" y="4316483"/>
            <a:ext cx="4354284" cy="2426920"/>
          </a:xfrm>
          <a:prstGeom prst="rect">
            <a:avLst/>
          </a:prstGeom>
        </p:spPr>
      </p:pic>
    </p:spTree>
    <p:extLst>
      <p:ext uri="{BB962C8B-B14F-4D97-AF65-F5344CB8AC3E}">
        <p14:creationId xmlns:p14="http://schemas.microsoft.com/office/powerpoint/2010/main" val="181507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8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BF38-E612-48D8-8A91-38086BB36FDE}"/>
              </a:ext>
            </a:extLst>
          </p:cNvPr>
          <p:cNvSpPr>
            <a:spLocks noGrp="1"/>
          </p:cNvSpPr>
          <p:nvPr>
            <p:ph type="title"/>
          </p:nvPr>
        </p:nvSpPr>
        <p:spPr>
          <a:xfrm>
            <a:off x="123825" y="-111125"/>
            <a:ext cx="10515600" cy="1325563"/>
          </a:xfrm>
        </p:spPr>
        <p:txBody>
          <a:bodyPr/>
          <a:lstStyle/>
          <a:p>
            <a:r>
              <a:rPr lang="en-US" b="1">
                <a:cs typeface="Calibri Light"/>
              </a:rPr>
              <a:t>Converging Implications and Question </a:t>
            </a:r>
          </a:p>
        </p:txBody>
      </p:sp>
      <p:sp>
        <p:nvSpPr>
          <p:cNvPr id="3" name="Content Placeholder 2">
            <a:extLst>
              <a:ext uri="{FF2B5EF4-FFF2-40B4-BE49-F238E27FC236}">
                <a16:creationId xmlns:a16="http://schemas.microsoft.com/office/drawing/2014/main" id="{C3C82E98-C6A6-4F38-A6AE-976417C8F779}"/>
              </a:ext>
            </a:extLst>
          </p:cNvPr>
          <p:cNvSpPr>
            <a:spLocks noGrp="1"/>
          </p:cNvSpPr>
          <p:nvPr>
            <p:ph idx="1"/>
          </p:nvPr>
        </p:nvSpPr>
        <p:spPr>
          <a:xfrm>
            <a:off x="485775" y="1025525"/>
            <a:ext cx="10515600" cy="5637213"/>
          </a:xfrm>
        </p:spPr>
        <p:txBody>
          <a:bodyPr vert="horz" lIns="91440" tIns="45720" rIns="91440" bIns="45720" rtlCol="0" anchor="t">
            <a:normAutofit/>
          </a:bodyPr>
          <a:lstStyle/>
          <a:p>
            <a:pPr marL="0" indent="0">
              <a:buNone/>
            </a:pPr>
            <a:r>
              <a:rPr lang="en-US" b="1" dirty="0">
                <a:cs typeface="Calibri" panose="020F0502020204030204"/>
              </a:rPr>
              <a:t>Issue</a:t>
            </a:r>
            <a:r>
              <a:rPr lang="en-US" dirty="0">
                <a:cs typeface="Calibri" panose="020F0502020204030204"/>
              </a:rPr>
              <a:t>: </a:t>
            </a:r>
            <a:endParaRPr lang="en-US"/>
          </a:p>
          <a:p>
            <a:pPr marL="514350" indent="-514350">
              <a:buAutoNum type="arabicPeriod"/>
            </a:pPr>
            <a:r>
              <a:rPr lang="en-US">
                <a:cs typeface="Calibri" panose="020F0502020204030204"/>
              </a:rPr>
              <a:t>Sea level rise is a detriment to the economic, social, and environmental systems </a:t>
            </a:r>
            <a:r>
              <a:rPr lang="en-US" dirty="0">
                <a:cs typeface="Calibri" panose="020F0502020204030204"/>
              </a:rPr>
              <a:t>present within the city</a:t>
            </a:r>
          </a:p>
          <a:p>
            <a:pPr marL="514350" indent="-514350">
              <a:buAutoNum type="arabicPeriod"/>
            </a:pPr>
            <a:r>
              <a:rPr lang="en-US" dirty="0">
                <a:cs typeface="Calibri" panose="020F0502020204030204"/>
              </a:rPr>
              <a:t>The rate of sea level rise is only predicted to get worse in the future</a:t>
            </a:r>
          </a:p>
          <a:p>
            <a:pPr marL="514350" indent="-514350">
              <a:buAutoNum type="arabicPeriod"/>
            </a:pPr>
            <a:r>
              <a:rPr lang="en-US">
                <a:cs typeface="Calibri" panose="020F0502020204030204"/>
              </a:rPr>
              <a:t>Different populations and neighborhoods are affected differently depending on a</a:t>
            </a:r>
            <a:r>
              <a:rPr lang="en-US" dirty="0">
                <a:cs typeface="Calibri" panose="020F0502020204030204"/>
              </a:rPr>
              <a:t> number of</a:t>
            </a:r>
            <a:r>
              <a:rPr lang="en-US">
                <a:cs typeface="Calibri" panose="020F0502020204030204"/>
              </a:rPr>
              <a:t> factors, including proximity to water and medical facilities, genetic predispositions, per capita income, etc.  </a:t>
            </a:r>
            <a:endParaRPr lang="en-US" dirty="0">
              <a:cs typeface="Calibri" panose="020F0502020204030204"/>
            </a:endParaRPr>
          </a:p>
          <a:p>
            <a:pPr marL="514350" indent="-514350">
              <a:buAutoNum type="arabicPeriod"/>
            </a:pPr>
            <a:r>
              <a:rPr lang="en-US">
                <a:cs typeface="Calibri" panose="020F0502020204030204"/>
              </a:rPr>
              <a:t>City does not have many climate adaption strategies planned, or in-place, to help prevent or remediate damage </a:t>
            </a:r>
            <a:endParaRPr lang="en-US" dirty="0"/>
          </a:p>
          <a:p>
            <a:pPr marL="0" indent="0">
              <a:buNone/>
            </a:pPr>
            <a:endParaRPr lang="en-US" dirty="0">
              <a:cs typeface="Calibri" panose="020F0502020204030204"/>
            </a:endParaRPr>
          </a:p>
          <a:p>
            <a:pPr marL="0" indent="0">
              <a:buNone/>
            </a:pPr>
            <a:r>
              <a:rPr lang="en-US" b="1">
                <a:cs typeface="Calibri" panose="020F0502020204030204"/>
              </a:rPr>
              <a:t>Question</a:t>
            </a:r>
            <a:r>
              <a:rPr lang="en-US">
                <a:cs typeface="Calibri" panose="020F0502020204030204"/>
              </a:rPr>
              <a:t>: "Which neighborhoods in Los Angeles County are disproportionately vulnerable to sea level rise?" </a:t>
            </a:r>
          </a:p>
          <a:p>
            <a:pPr marL="0" indent="0">
              <a:buNone/>
            </a:pPr>
            <a:endParaRPr lang="en-US" dirty="0">
              <a:cs typeface="Calibri" panose="020F0502020204030204"/>
            </a:endParaRPr>
          </a:p>
        </p:txBody>
      </p:sp>
    </p:spTree>
    <p:extLst>
      <p:ext uri="{BB962C8B-B14F-4D97-AF65-F5344CB8AC3E}">
        <p14:creationId xmlns:p14="http://schemas.microsoft.com/office/powerpoint/2010/main" val="247240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EA08-292D-4A11-8E1E-B96EDBBC3396}"/>
              </a:ext>
            </a:extLst>
          </p:cNvPr>
          <p:cNvSpPr>
            <a:spLocks noGrp="1"/>
          </p:cNvSpPr>
          <p:nvPr>
            <p:ph type="title"/>
          </p:nvPr>
        </p:nvSpPr>
        <p:spPr>
          <a:xfrm>
            <a:off x="123825" y="-82550"/>
            <a:ext cx="10515600" cy="1325563"/>
          </a:xfrm>
        </p:spPr>
        <p:txBody>
          <a:bodyPr/>
          <a:lstStyle/>
          <a:p>
            <a:r>
              <a:rPr lang="en-US" b="1">
                <a:cs typeface="Calibri Light"/>
              </a:rPr>
              <a:t>Project Idea</a:t>
            </a:r>
            <a:endParaRPr lang="en-US" b="1"/>
          </a:p>
        </p:txBody>
      </p:sp>
      <p:sp>
        <p:nvSpPr>
          <p:cNvPr id="3" name="Content Placeholder 2">
            <a:extLst>
              <a:ext uri="{FF2B5EF4-FFF2-40B4-BE49-F238E27FC236}">
                <a16:creationId xmlns:a16="http://schemas.microsoft.com/office/drawing/2014/main" id="{035F5FCB-9050-4B30-9B67-223C31E66111}"/>
              </a:ext>
            </a:extLst>
          </p:cNvPr>
          <p:cNvSpPr>
            <a:spLocks noGrp="1"/>
          </p:cNvSpPr>
          <p:nvPr>
            <p:ph idx="1"/>
          </p:nvPr>
        </p:nvSpPr>
        <p:spPr>
          <a:xfrm>
            <a:off x="5629061" y="172128"/>
            <a:ext cx="6800850" cy="6865938"/>
          </a:xfrm>
        </p:spPr>
        <p:txBody>
          <a:bodyPr vert="horz" lIns="91440" tIns="45720" rIns="91440" bIns="45720" rtlCol="0" anchor="t">
            <a:normAutofit/>
          </a:bodyPr>
          <a:lstStyle/>
          <a:p>
            <a:pPr marL="0" indent="0">
              <a:buNone/>
            </a:pPr>
            <a:r>
              <a:rPr lang="en-US" b="1" dirty="0">
                <a:cs typeface="Calibri" panose="020F0502020204030204"/>
              </a:rPr>
              <a:t>Question</a:t>
            </a:r>
            <a:r>
              <a:rPr lang="en-US" dirty="0">
                <a:cs typeface="Calibri" panose="020F0502020204030204"/>
              </a:rPr>
              <a:t> (cont.): "</a:t>
            </a:r>
            <a:r>
              <a:rPr lang="en-US" dirty="0">
                <a:ea typeface="+mn-lt"/>
                <a:cs typeface="+mn-lt"/>
              </a:rPr>
              <a:t>Which neighborhoods in Los Angeles </a:t>
            </a:r>
            <a:r>
              <a:rPr lang="en-US">
                <a:ea typeface="+mn-lt"/>
                <a:cs typeface="+mn-lt"/>
              </a:rPr>
              <a:t>County are disproportionately vulnerable to sea level rise?"</a:t>
            </a:r>
          </a:p>
          <a:p>
            <a:pPr marL="0" indent="0">
              <a:buNone/>
            </a:pPr>
            <a:r>
              <a:rPr lang="en-US" b="1" dirty="0">
                <a:cs typeface="Calibri" panose="020F0502020204030204"/>
              </a:rPr>
              <a:t>Idea Conception</a:t>
            </a:r>
            <a:r>
              <a:rPr lang="en-US" dirty="0">
                <a:cs typeface="Calibri" panose="020F0502020204030204"/>
              </a:rPr>
              <a:t>: Inspired by Philly's Heat Vulnerability Index and U.S.C.'s Sea Level Vulnerability Study, </a:t>
            </a:r>
            <a:r>
              <a:rPr lang="en-US">
                <a:ea typeface="+mn-lt"/>
                <a:cs typeface="+mn-lt"/>
              </a:rPr>
              <a:t>which both calculate "vulnerability" in a holistic way </a:t>
            </a:r>
          </a:p>
          <a:p>
            <a:pPr marL="0" indent="0">
              <a:buNone/>
            </a:pPr>
            <a:r>
              <a:rPr lang="en-US" b="1">
                <a:ea typeface="+mn-lt"/>
                <a:cs typeface="+mn-lt"/>
              </a:rPr>
              <a:t>Deliverables</a:t>
            </a:r>
            <a:r>
              <a:rPr lang="en-US">
                <a:ea typeface="+mn-lt"/>
                <a:cs typeface="+mn-lt"/>
              </a:rPr>
              <a:t>: </a:t>
            </a:r>
          </a:p>
          <a:p>
            <a:pPr marL="514350" indent="-514350">
              <a:buAutoNum type="arabicPeriod"/>
            </a:pPr>
            <a:r>
              <a:rPr lang="en-US">
                <a:ea typeface="+mn-lt"/>
                <a:cs typeface="+mn-lt"/>
              </a:rPr>
              <a:t>Maps showing spatial arrangement of vulnerability that highlights most at-risk communities </a:t>
            </a:r>
          </a:p>
          <a:p>
            <a:pPr marL="514350" indent="-514350">
              <a:buAutoNum type="arabicPeriod"/>
            </a:pPr>
            <a:r>
              <a:rPr lang="en-US">
                <a:ea typeface="+mn-lt"/>
                <a:cs typeface="+mn-lt"/>
              </a:rPr>
              <a:t>Data-driven policy report informing the City of its most vulnerable areas in order to optimize the allocation of possible climate-adaption strategies </a:t>
            </a:r>
            <a:endParaRPr lang="en-US">
              <a:cs typeface="Calibri" panose="020F0502020204030204"/>
            </a:endParaRPr>
          </a:p>
        </p:txBody>
      </p:sp>
      <p:pic>
        <p:nvPicPr>
          <p:cNvPr id="5" name="Picture 5" descr="Map&#10;&#10;Description automatically generated">
            <a:extLst>
              <a:ext uri="{FF2B5EF4-FFF2-40B4-BE49-F238E27FC236}">
                <a16:creationId xmlns:a16="http://schemas.microsoft.com/office/drawing/2014/main" id="{477447CA-125E-4262-98A9-707D2E990605}"/>
              </a:ext>
            </a:extLst>
          </p:cNvPr>
          <p:cNvPicPr>
            <a:picLocks noChangeAspect="1"/>
          </p:cNvPicPr>
          <p:nvPr/>
        </p:nvPicPr>
        <p:blipFill>
          <a:blip r:embed="rId2"/>
          <a:stretch>
            <a:fillRect/>
          </a:stretch>
        </p:blipFill>
        <p:spPr>
          <a:xfrm>
            <a:off x="126715" y="1219840"/>
            <a:ext cx="5440166" cy="4769354"/>
          </a:xfrm>
          <a:prstGeom prst="rect">
            <a:avLst/>
          </a:prstGeom>
        </p:spPr>
      </p:pic>
      <p:sp>
        <p:nvSpPr>
          <p:cNvPr id="6" name="TextBox 5">
            <a:extLst>
              <a:ext uri="{FF2B5EF4-FFF2-40B4-BE49-F238E27FC236}">
                <a16:creationId xmlns:a16="http://schemas.microsoft.com/office/drawing/2014/main" id="{7F68F6FF-8243-474F-B7D0-7806EAFD6C84}"/>
              </a:ext>
            </a:extLst>
          </p:cNvPr>
          <p:cNvSpPr txBox="1"/>
          <p:nvPr/>
        </p:nvSpPr>
        <p:spPr>
          <a:xfrm>
            <a:off x="4174" y="6194353"/>
            <a:ext cx="39161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Philly's Heat Vulnerability Index ArcGIS interface, idea for map deliverable </a:t>
            </a:r>
          </a:p>
        </p:txBody>
      </p:sp>
    </p:spTree>
    <p:extLst>
      <p:ext uri="{BB962C8B-B14F-4D97-AF65-F5344CB8AC3E}">
        <p14:creationId xmlns:p14="http://schemas.microsoft.com/office/powerpoint/2010/main" val="1963336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BA04-2796-409B-8043-A34887ED3F3E}"/>
              </a:ext>
            </a:extLst>
          </p:cNvPr>
          <p:cNvSpPr>
            <a:spLocks noGrp="1"/>
          </p:cNvSpPr>
          <p:nvPr>
            <p:ph type="title"/>
          </p:nvPr>
        </p:nvSpPr>
        <p:spPr>
          <a:xfrm>
            <a:off x="84762" y="-62965"/>
            <a:ext cx="10515600" cy="1325563"/>
          </a:xfrm>
        </p:spPr>
        <p:txBody>
          <a:bodyPr/>
          <a:lstStyle/>
          <a:p>
            <a:r>
              <a:rPr lang="en-US" b="1">
                <a:cs typeface="Calibri Light"/>
              </a:rPr>
              <a:t>Method</a:t>
            </a:r>
            <a:endParaRPr lang="en-US" b="1"/>
          </a:p>
        </p:txBody>
      </p:sp>
      <p:sp>
        <p:nvSpPr>
          <p:cNvPr id="3" name="Content Placeholder 2">
            <a:extLst>
              <a:ext uri="{FF2B5EF4-FFF2-40B4-BE49-F238E27FC236}">
                <a16:creationId xmlns:a16="http://schemas.microsoft.com/office/drawing/2014/main" id="{8E77B0E0-FBFF-4203-BA79-E8488F95D210}"/>
              </a:ext>
            </a:extLst>
          </p:cNvPr>
          <p:cNvSpPr>
            <a:spLocks noGrp="1"/>
          </p:cNvSpPr>
          <p:nvPr>
            <p:ph idx="1"/>
          </p:nvPr>
        </p:nvSpPr>
        <p:spPr>
          <a:xfrm>
            <a:off x="285322" y="870985"/>
            <a:ext cx="11820525" cy="5846763"/>
          </a:xfrm>
        </p:spPr>
        <p:txBody>
          <a:bodyPr vert="horz" lIns="91440" tIns="45720" rIns="91440" bIns="45720" rtlCol="0" anchor="t">
            <a:normAutofit fontScale="92500" lnSpcReduction="10000"/>
          </a:bodyPr>
          <a:lstStyle/>
          <a:p>
            <a:pPr marL="0" indent="0">
              <a:buNone/>
            </a:pPr>
            <a:r>
              <a:rPr lang="en-US" sz="2500" b="1" dirty="0">
                <a:cs typeface="Calibri"/>
              </a:rPr>
              <a:t>Data</a:t>
            </a:r>
            <a:r>
              <a:rPr lang="en-US" sz="2500" dirty="0">
                <a:cs typeface="Calibri"/>
              </a:rPr>
              <a:t>: </a:t>
            </a:r>
          </a:p>
          <a:p>
            <a:pPr marL="514350" indent="-514350">
              <a:buAutoNum type="arabicPeriod"/>
            </a:pPr>
            <a:r>
              <a:rPr lang="en-US" sz="2500" dirty="0">
                <a:cs typeface="Calibri"/>
              </a:rPr>
              <a:t>Scrape census tract demographic data from American Community Survey API to assess neighborhood social health (how economically and socially vulnerable) </a:t>
            </a:r>
          </a:p>
          <a:p>
            <a:pPr marL="971550" lvl="1"/>
            <a:r>
              <a:rPr lang="en-US" sz="2500" dirty="0">
                <a:cs typeface="Calibri"/>
              </a:rPr>
              <a:t>Perhaps consider historical disenfranchisement data- like redlining- to see if any communities have additional obstacles to overcome that may not be overt</a:t>
            </a:r>
          </a:p>
          <a:p>
            <a:pPr marL="514350" indent="-514350">
              <a:buAutoNum type="arabicPeriod"/>
            </a:pPr>
            <a:r>
              <a:rPr lang="en-US" sz="2500" dirty="0">
                <a:cs typeface="Calibri"/>
              </a:rPr>
              <a:t>Raster data/DEM to determine elevation and land-use (how physically vulnerable); still yet to find a good, joinable source to use</a:t>
            </a:r>
          </a:p>
          <a:p>
            <a:pPr marL="514350" indent="-514350">
              <a:buAutoNum type="arabicPeriod"/>
            </a:pPr>
            <a:r>
              <a:rPr lang="en-US" sz="2500" dirty="0">
                <a:cs typeface="Calibri"/>
              </a:rPr>
              <a:t>Historic and current sea level rise and damage data from National Oceanic and Atmospheric Administration </a:t>
            </a:r>
          </a:p>
          <a:p>
            <a:pPr marL="514350" indent="-514350">
              <a:buAutoNum type="arabicPeriod"/>
            </a:pPr>
            <a:r>
              <a:rPr lang="en-US" sz="2500" dirty="0">
                <a:cs typeface="Calibri"/>
              </a:rPr>
              <a:t>Spatial features/proximity data (distance to water, nearest medical facility, Ballona Wetlands Ecological Reserve, structural community asset/landmark) using basic point and polygon data </a:t>
            </a:r>
          </a:p>
          <a:p>
            <a:pPr marL="0" indent="0">
              <a:buNone/>
            </a:pPr>
            <a:r>
              <a:rPr lang="en-US" sz="2500" b="1" dirty="0">
                <a:cs typeface="Calibri"/>
              </a:rPr>
              <a:t>Vulnerability Index Calculation</a:t>
            </a:r>
            <a:r>
              <a:rPr lang="en-US" sz="2500" dirty="0">
                <a:cs typeface="Calibri"/>
              </a:rPr>
              <a:t>: Create a model to calculate general neighborhood vulnerability (arbitrary range of values can then be classified into different vulnerability categories) using the factors listed above </a:t>
            </a:r>
          </a:p>
          <a:p>
            <a:pPr marL="0" indent="0">
              <a:buNone/>
            </a:pPr>
            <a:r>
              <a:rPr lang="en-US" sz="2500" b="1" dirty="0">
                <a:cs typeface="Calibri"/>
              </a:rPr>
              <a:t>Vulnerability Index Score Validation</a:t>
            </a:r>
            <a:r>
              <a:rPr lang="en-US" dirty="0">
                <a:cs typeface="Calibri"/>
              </a:rPr>
              <a:t>: </a:t>
            </a:r>
            <a:r>
              <a:rPr lang="en-US" sz="2500" dirty="0">
                <a:cs typeface="Calibri"/>
              </a:rPr>
              <a:t>Inform the decision to use/take-out/weigh certain feature coefficients based on features and findings included in the Sea Level Vulnerability Study  </a:t>
            </a: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2411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ACF5-4B34-E2A2-B0F5-2D9E3B83E5E3}"/>
              </a:ext>
            </a:extLst>
          </p:cNvPr>
          <p:cNvSpPr>
            <a:spLocks noGrp="1"/>
          </p:cNvSpPr>
          <p:nvPr>
            <p:ph type="title"/>
          </p:nvPr>
        </p:nvSpPr>
        <p:spPr>
          <a:xfrm>
            <a:off x="259970" y="79228"/>
            <a:ext cx="10515600" cy="1325563"/>
          </a:xfrm>
        </p:spPr>
        <p:txBody>
          <a:bodyPr/>
          <a:lstStyle/>
          <a:p>
            <a:r>
              <a:rPr lang="en-US" b="1">
                <a:cs typeface="Calibri Light"/>
              </a:rPr>
              <a:t>Method: Social Vulnerability</a:t>
            </a:r>
            <a:endParaRPr lang="en-US" b="1"/>
          </a:p>
        </p:txBody>
      </p:sp>
      <p:sp>
        <p:nvSpPr>
          <p:cNvPr id="3" name="Content Placeholder 2">
            <a:extLst>
              <a:ext uri="{FF2B5EF4-FFF2-40B4-BE49-F238E27FC236}">
                <a16:creationId xmlns:a16="http://schemas.microsoft.com/office/drawing/2014/main" id="{223EC1A7-628D-E3A6-7CE1-F570839B038A}"/>
              </a:ext>
            </a:extLst>
          </p:cNvPr>
          <p:cNvSpPr>
            <a:spLocks noGrp="1"/>
          </p:cNvSpPr>
          <p:nvPr>
            <p:ph idx="1"/>
          </p:nvPr>
        </p:nvSpPr>
        <p:spPr>
          <a:xfrm>
            <a:off x="838200" y="1440528"/>
            <a:ext cx="10891380" cy="4351338"/>
          </a:xfrm>
        </p:spPr>
        <p:txBody>
          <a:bodyPr vert="horz" lIns="91440" tIns="45720" rIns="91440" bIns="45720" rtlCol="0" anchor="t">
            <a:normAutofit fontScale="77500" lnSpcReduction="20000"/>
          </a:bodyPr>
          <a:lstStyle/>
          <a:p>
            <a:pPr marL="0" indent="0">
              <a:buNone/>
            </a:pPr>
            <a:r>
              <a:rPr lang="en-US" dirty="0">
                <a:ea typeface="+mn-lt"/>
                <a:cs typeface="+mn-lt"/>
              </a:rPr>
              <a:t>According to the Federal Emergency Management Agency’s </a:t>
            </a:r>
            <a:r>
              <a:rPr lang="en-US" i="1" dirty="0">
                <a:ea typeface="+mn-lt"/>
                <a:cs typeface="+mn-lt"/>
              </a:rPr>
              <a:t>Guide to Expanding Mitigation, </a:t>
            </a:r>
            <a:r>
              <a:rPr lang="en-US" dirty="0">
                <a:ea typeface="+mn-lt"/>
                <a:cs typeface="+mn-lt"/>
              </a:rPr>
              <a:t>these are the populations who will be disproportionately affected by sea level rise: </a:t>
            </a:r>
          </a:p>
          <a:p>
            <a:pPr marL="0" indent="0">
              <a:buNone/>
            </a:pPr>
            <a:endParaRPr lang="en-US" dirty="0">
              <a:ea typeface="+mn-lt"/>
              <a:cs typeface="+mn-lt"/>
            </a:endParaRPr>
          </a:p>
          <a:p>
            <a:pPr marL="971550" lvl="1" indent="-285750">
              <a:buFont typeface="Arial"/>
              <a:buChar char="•"/>
            </a:pPr>
            <a:r>
              <a:rPr lang="en-US" dirty="0">
                <a:ea typeface="+mn-lt"/>
                <a:cs typeface="+mn-lt"/>
              </a:rPr>
              <a:t>Underserved communities with a low socioeconomic status </a:t>
            </a:r>
            <a:endParaRPr lang="en-US">
              <a:ea typeface="+mn-lt"/>
              <a:cs typeface="+mn-lt"/>
            </a:endParaRPr>
          </a:p>
          <a:p>
            <a:pPr marL="971550" lvl="1" indent="-285750">
              <a:buFont typeface="Arial"/>
              <a:buChar char="•"/>
            </a:pPr>
            <a:r>
              <a:rPr lang="en-US" dirty="0">
                <a:ea typeface="+mn-lt"/>
                <a:cs typeface="+mn-lt"/>
              </a:rPr>
              <a:t>People of color </a:t>
            </a:r>
            <a:endParaRPr lang="en-US"/>
          </a:p>
          <a:p>
            <a:pPr marL="971550" lvl="1" indent="-285750">
              <a:buFont typeface="Arial"/>
              <a:buChar char="•"/>
            </a:pPr>
            <a:r>
              <a:rPr lang="en-US" dirty="0">
                <a:ea typeface="+mn-lt"/>
                <a:cs typeface="+mn-lt"/>
              </a:rPr>
              <a:t>Tribal and first nation communities </a:t>
            </a:r>
            <a:endParaRPr lang="en-US"/>
          </a:p>
          <a:p>
            <a:pPr marL="971550" lvl="1" indent="-285750">
              <a:buFont typeface="Arial"/>
              <a:buChar char="•"/>
            </a:pPr>
            <a:r>
              <a:rPr lang="en-US" dirty="0">
                <a:ea typeface="+mn-lt"/>
                <a:cs typeface="+mn-lt"/>
              </a:rPr>
              <a:t>Women </a:t>
            </a:r>
            <a:endParaRPr lang="en-US"/>
          </a:p>
          <a:p>
            <a:pPr marL="971550" lvl="1" indent="-285750">
              <a:buFont typeface="Arial"/>
              <a:buChar char="•"/>
            </a:pPr>
            <a:r>
              <a:rPr lang="en-US" dirty="0">
                <a:ea typeface="+mn-lt"/>
                <a:cs typeface="+mn-lt"/>
              </a:rPr>
              <a:t>Members of the LGBTQ+ community</a:t>
            </a:r>
            <a:endParaRPr lang="en-US" dirty="0"/>
          </a:p>
          <a:p>
            <a:pPr marL="971550" lvl="1" indent="-285750">
              <a:buFont typeface="Arial"/>
              <a:buChar char="•"/>
            </a:pPr>
            <a:r>
              <a:rPr lang="en-US" dirty="0">
                <a:ea typeface="+mn-lt"/>
                <a:cs typeface="+mn-lt"/>
              </a:rPr>
              <a:t>Individuals experiencing homelessness or displacement</a:t>
            </a:r>
            <a:endParaRPr lang="en-US" dirty="0"/>
          </a:p>
          <a:p>
            <a:pPr marL="971550" lvl="1" indent="-285750">
              <a:buFont typeface="Arial"/>
              <a:buChar char="•"/>
            </a:pPr>
            <a:r>
              <a:rPr lang="en-US" dirty="0">
                <a:ea typeface="+mn-lt"/>
                <a:cs typeface="+mn-lt"/>
              </a:rPr>
              <a:t>Populations over the age of 65 or under the age of 5 </a:t>
            </a:r>
            <a:endParaRPr lang="en-US"/>
          </a:p>
          <a:p>
            <a:pPr marL="971550" lvl="1" indent="-285750">
              <a:buFont typeface="Arial"/>
              <a:buChar char="•"/>
            </a:pPr>
            <a:r>
              <a:rPr lang="en-US" dirty="0">
                <a:ea typeface="+mn-lt"/>
                <a:cs typeface="+mn-lt"/>
              </a:rPr>
              <a:t>Populations with limited English proficiency </a:t>
            </a:r>
            <a:endParaRPr lang="en-US"/>
          </a:p>
          <a:p>
            <a:pPr marL="971550" lvl="1" indent="-285750">
              <a:buFont typeface="Arial"/>
              <a:buChar char="•"/>
            </a:pPr>
            <a:r>
              <a:rPr lang="en-US" dirty="0">
                <a:ea typeface="+mn-lt"/>
                <a:cs typeface="+mn-lt"/>
              </a:rPr>
              <a:t>Service workers and migrant laborers</a:t>
            </a:r>
            <a:endParaRPr lang="en-US" dirty="0"/>
          </a:p>
          <a:p>
            <a:pPr marL="971550" lvl="1" indent="-285750">
              <a:buFont typeface="Arial"/>
              <a:buChar char="•"/>
            </a:pPr>
            <a:r>
              <a:rPr lang="en-US" dirty="0">
                <a:ea typeface="+mn-lt"/>
                <a:cs typeface="+mn-lt"/>
              </a:rPr>
              <a:t>Populations with limited cognitive or physical abilities</a:t>
            </a:r>
            <a:endParaRPr lang="en-US" dirty="0"/>
          </a:p>
          <a:p>
            <a:pPr marL="971550" lvl="1" indent="-285750">
              <a:buFont typeface="Arial"/>
              <a:buChar char="•"/>
            </a:pPr>
            <a:r>
              <a:rPr lang="en-US" dirty="0">
                <a:ea typeface="+mn-lt"/>
                <a:cs typeface="+mn-lt"/>
              </a:rPr>
              <a:t>Institutionalized populations, such as those in prisons and nursing homes, or individuals going through reentry</a:t>
            </a:r>
            <a:endParaRPr lang="en-US" dirty="0"/>
          </a:p>
          <a:p>
            <a:pPr marL="971550" lvl="1" indent="-285750">
              <a:buFont typeface="Arial"/>
              <a:buChar char="•"/>
            </a:pPr>
            <a:r>
              <a:rPr lang="en-US" dirty="0">
                <a:ea typeface="+mn-lt"/>
                <a:cs typeface="+mn-lt"/>
              </a:rPr>
              <a:t>Renters</a:t>
            </a:r>
            <a:endParaRPr lang="en-US" dirty="0"/>
          </a:p>
          <a:p>
            <a:pPr marL="0" indent="0">
              <a:buNone/>
            </a:pPr>
            <a:endParaRPr lang="en-US" dirty="0">
              <a:cs typeface="Calibri"/>
            </a:endParaRPr>
          </a:p>
        </p:txBody>
      </p:sp>
      <p:pic>
        <p:nvPicPr>
          <p:cNvPr id="4" name="Picture 4" descr="Text&#10;&#10;Description automatically generated">
            <a:extLst>
              <a:ext uri="{FF2B5EF4-FFF2-40B4-BE49-F238E27FC236}">
                <a16:creationId xmlns:a16="http://schemas.microsoft.com/office/drawing/2014/main" id="{1DF8308C-758B-95FE-82C4-80A51545976E}"/>
              </a:ext>
            </a:extLst>
          </p:cNvPr>
          <p:cNvPicPr>
            <a:picLocks noChangeAspect="1"/>
          </p:cNvPicPr>
          <p:nvPr/>
        </p:nvPicPr>
        <p:blipFill>
          <a:blip r:embed="rId2"/>
          <a:stretch>
            <a:fillRect/>
          </a:stretch>
        </p:blipFill>
        <p:spPr>
          <a:xfrm>
            <a:off x="8625114" y="178334"/>
            <a:ext cx="2743200" cy="967760"/>
          </a:xfrm>
          <a:prstGeom prst="rect">
            <a:avLst/>
          </a:prstGeom>
        </p:spPr>
      </p:pic>
    </p:spTree>
    <p:extLst>
      <p:ext uri="{BB962C8B-B14F-4D97-AF65-F5344CB8AC3E}">
        <p14:creationId xmlns:p14="http://schemas.microsoft.com/office/powerpoint/2010/main" val="34426075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Predicting Sea Level Rise Vulnerability in Los Angeles</vt:lpstr>
      <vt:lpstr>Context </vt:lpstr>
      <vt:lpstr>Los Angeles' Situation Pt. 1: Economy  </vt:lpstr>
      <vt:lpstr>Los Angeles' Situation Pt. 2: Social </vt:lpstr>
      <vt:lpstr>Los Angeles' Situation Pt 3: Environmental</vt:lpstr>
      <vt:lpstr>Converging Implications and Question </vt:lpstr>
      <vt:lpstr>Project Idea</vt:lpstr>
      <vt:lpstr>Method</vt:lpstr>
      <vt:lpstr>Method: Social Vulnerability</vt:lpstr>
      <vt:lpstr>Method: Social Vulnerability Cont. </vt:lpstr>
      <vt:lpstr>Method: Social Vulnerability Cont. </vt:lpstr>
      <vt:lpstr>Method: Physical Vulnerability  </vt:lpstr>
      <vt:lpstr>Method: Physical Vulnerability Cont. </vt:lpstr>
      <vt:lpstr>Method: Physical Vulnerability Cont. </vt:lpstr>
      <vt:lpstr>Results so far </vt:lpstr>
      <vt:lpstr>Results so far Cont. </vt:lpstr>
      <vt:lpstr>Results so far Cont. </vt:lpstr>
      <vt:lpstr>Results so far Cont. </vt:lpstr>
      <vt:lpstr>Results so far: MY FIRST DELIVERABLE?! </vt:lpstr>
      <vt:lpstr>Next Steps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2209</cp:revision>
  <dcterms:created xsi:type="dcterms:W3CDTF">2022-02-17T15:55:48Z</dcterms:created>
  <dcterms:modified xsi:type="dcterms:W3CDTF">2022-03-24T23:04:40Z</dcterms:modified>
</cp:coreProperties>
</file>